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14" r:id="rId5"/>
    <p:sldId id="315" r:id="rId6"/>
    <p:sldId id="316" r:id="rId7"/>
    <p:sldId id="317" r:id="rId8"/>
    <p:sldId id="318" r:id="rId9"/>
    <p:sldId id="319" r:id="rId10"/>
    <p:sldId id="320" r:id="rId11"/>
    <p:sldId id="321" r:id="rId12"/>
    <p:sldId id="322" r:id="rId13"/>
    <p:sldId id="323" r:id="rId14"/>
    <p:sldId id="324" r:id="rId15"/>
    <p:sldId id="326" r:id="rId16"/>
    <p:sldId id="327" r:id="rId17"/>
    <p:sldId id="328" r:id="rId18"/>
    <p:sldId id="329" r:id="rId19"/>
    <p:sldId id="330" r:id="rId20"/>
    <p:sldId id="331" r:id="rId21"/>
    <p:sldId id="332" r:id="rId22"/>
    <p:sldId id="333" r:id="rId23"/>
    <p:sldId id="335" r:id="rId24"/>
    <p:sldId id="337" r:id="rId25"/>
    <p:sldId id="3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F1245-11D9-21BD-E658-8C5119648A44}" v="839" dt="2025-05-15T16:19:35.074"/>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5" autoAdjust="0"/>
    <p:restoredTop sz="95394" autoAdjust="0"/>
  </p:normalViewPr>
  <p:slideViewPr>
    <p:cSldViewPr snapToGrid="0">
      <p:cViewPr>
        <p:scale>
          <a:sx n="100" d="100"/>
          <a:sy n="100" d="100"/>
        </p:scale>
        <p:origin x="216" y="-542"/>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5/15/2025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5/15/2025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811185" y="629469"/>
            <a:ext cx="8961120" cy="5599062"/>
          </a:xfrm>
        </p:spPr>
        <p:txBody>
          <a:bodyPr/>
          <a:lstStyle/>
          <a:p>
            <a:r>
              <a:rPr lang="en-US" dirty="0"/>
              <a:t>ASSESSING STUDENT LEARNING</a:t>
            </a:r>
            <a:br>
              <a:rPr lang="en-US" dirty="0"/>
            </a:br>
            <a:r>
              <a:rPr lang="en-US" sz="1800" dirty="0"/>
              <a:t>By: Jason Baillargeon</a:t>
            </a:r>
            <a:br>
              <a:rPr lang="en-US" sz="1800" dirty="0"/>
            </a:br>
            <a:r>
              <a:rPr lang="en-US" sz="2400" dirty="0"/>
              <a:t>Norwich Free Academy</a:t>
            </a:r>
            <a:br>
              <a:rPr lang="en-US" dirty="0"/>
            </a:br>
            <a:endParaRPr lang="en-US" dirty="0"/>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4B95E-9E2C-833B-8908-F8E265E4416F}"/>
              </a:ext>
            </a:extLst>
          </p:cNvPr>
          <p:cNvSpPr>
            <a:spLocks noGrp="1"/>
          </p:cNvSpPr>
          <p:nvPr>
            <p:ph type="title"/>
          </p:nvPr>
        </p:nvSpPr>
        <p:spPr/>
        <p:txBody>
          <a:bodyPr/>
          <a:lstStyle/>
          <a:p>
            <a:r>
              <a:rPr lang="en-US" dirty="0"/>
              <a:t>IMPLEMENTATION OF ASSESSMENT</a:t>
            </a:r>
          </a:p>
        </p:txBody>
      </p:sp>
      <p:sp>
        <p:nvSpPr>
          <p:cNvPr id="3" name="Content Placeholder 2">
            <a:extLst>
              <a:ext uri="{FF2B5EF4-FFF2-40B4-BE49-F238E27FC236}">
                <a16:creationId xmlns:a16="http://schemas.microsoft.com/office/drawing/2014/main" id="{9CCE784B-6238-C5DC-5E04-E281AEB07DC4}"/>
              </a:ext>
            </a:extLst>
          </p:cNvPr>
          <p:cNvSpPr>
            <a:spLocks noGrp="1"/>
          </p:cNvSpPr>
          <p:nvPr>
            <p:ph sz="quarter" idx="27"/>
          </p:nvPr>
        </p:nvSpPr>
        <p:spPr>
          <a:xfrm>
            <a:off x="3389702" y="1696298"/>
            <a:ext cx="3685754" cy="3751414"/>
          </a:xfrm>
        </p:spPr>
        <p:txBody>
          <a:bodyPr vert="horz" lIns="0" tIns="0" rIns="0" bIns="0" rtlCol="0" anchor="t">
            <a:noAutofit/>
          </a:bodyPr>
          <a:lstStyle/>
          <a:p>
            <a:pPr marL="0" indent="0">
              <a:buNone/>
            </a:pPr>
            <a:r>
              <a:rPr lang="en-US" sz="2400" dirty="0">
                <a:cs typeface="Arial"/>
              </a:rPr>
              <a:t>Students will be assessed in the psychomotor domain by the teacher moving around station to station or observing a whole class activity watching for specific skills or objectives dependent on the objective. This example is data taken from the Pre-Assessment of Backhand Grip. </a:t>
            </a:r>
            <a:endParaRPr lang="en-US" sz="2400" dirty="0"/>
          </a:p>
        </p:txBody>
      </p:sp>
      <p:graphicFrame>
        <p:nvGraphicFramePr>
          <p:cNvPr id="7" name="Content Placeholder 6">
            <a:extLst>
              <a:ext uri="{FF2B5EF4-FFF2-40B4-BE49-F238E27FC236}">
                <a16:creationId xmlns:a16="http://schemas.microsoft.com/office/drawing/2014/main" id="{1B9A1F36-AE65-6993-7156-8D497A328313}"/>
              </a:ext>
            </a:extLst>
          </p:cNvPr>
          <p:cNvGraphicFramePr>
            <a:graphicFrameLocks noGrp="1"/>
          </p:cNvGraphicFramePr>
          <p:nvPr>
            <p:ph sz="quarter" idx="28"/>
            <p:extLst>
              <p:ext uri="{D42A27DB-BD31-4B8C-83A1-F6EECF244321}">
                <p14:modId xmlns:p14="http://schemas.microsoft.com/office/powerpoint/2010/main" val="1226993340"/>
              </p:ext>
            </p:extLst>
          </p:nvPr>
        </p:nvGraphicFramePr>
        <p:xfrm>
          <a:off x="8006686" y="318447"/>
          <a:ext cx="3743774" cy="7086600"/>
        </p:xfrm>
        <a:graphic>
          <a:graphicData uri="http://schemas.openxmlformats.org/drawingml/2006/table">
            <a:tbl>
              <a:tblPr bandRow="1">
                <a:tableStyleId>{8A107856-5554-42FB-B03E-39F5DBC370BA}</a:tableStyleId>
              </a:tblPr>
              <a:tblGrid>
                <a:gridCol w="1004480">
                  <a:extLst>
                    <a:ext uri="{9D8B030D-6E8A-4147-A177-3AD203B41FA5}">
                      <a16:colId xmlns:a16="http://schemas.microsoft.com/office/drawing/2014/main" val="1341389479"/>
                    </a:ext>
                  </a:extLst>
                </a:gridCol>
                <a:gridCol w="913098">
                  <a:extLst>
                    <a:ext uri="{9D8B030D-6E8A-4147-A177-3AD203B41FA5}">
                      <a16:colId xmlns:a16="http://schemas.microsoft.com/office/drawing/2014/main" val="4063785474"/>
                    </a:ext>
                  </a:extLst>
                </a:gridCol>
                <a:gridCol w="913098">
                  <a:extLst>
                    <a:ext uri="{9D8B030D-6E8A-4147-A177-3AD203B41FA5}">
                      <a16:colId xmlns:a16="http://schemas.microsoft.com/office/drawing/2014/main" val="1433889186"/>
                    </a:ext>
                  </a:extLst>
                </a:gridCol>
                <a:gridCol w="913098">
                  <a:extLst>
                    <a:ext uri="{9D8B030D-6E8A-4147-A177-3AD203B41FA5}">
                      <a16:colId xmlns:a16="http://schemas.microsoft.com/office/drawing/2014/main" val="1318945787"/>
                    </a:ext>
                  </a:extLst>
                </a:gridCol>
              </a:tblGrid>
              <a:tr h="560484">
                <a:tc>
                  <a:txBody>
                    <a:bodyPr/>
                    <a:lstStyle/>
                    <a:p>
                      <a:pPr algn="l" rtl="0" fontAlgn="base">
                        <a:lnSpc>
                          <a:spcPts val="1350"/>
                        </a:lnSpc>
                        <a:buNone/>
                      </a:pPr>
                      <a:r>
                        <a:rPr lang="en-US" sz="1200" b="1" i="0" dirty="0">
                          <a:effectLst/>
                          <a:latin typeface="Times New Roman"/>
                        </a:rPr>
                        <a:t>NAME</a:t>
                      </a:r>
                      <a:r>
                        <a:rPr lang="en-US" sz="1200" b="0" i="0" dirty="0">
                          <a:effectLst/>
                          <a:latin typeface="Times New Roman"/>
                        </a:rPr>
                        <a:t> </a:t>
                      </a:r>
                      <a:endParaRPr lang="en-US" b="0" i="0" dirty="0">
                        <a:effectLst/>
                        <a:latin typeface="Times New Roman"/>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SHOULDER TOWARD TARGET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RIP CHEST TO CHEST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RELEASE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33127732"/>
                  </a:ext>
                </a:extLst>
              </a:tr>
              <a:tr h="240206">
                <a:tc>
                  <a:txBody>
                    <a:bodyPr/>
                    <a:lstStyle/>
                    <a:p>
                      <a:pPr algn="l" rtl="0" fontAlgn="base">
                        <a:lnSpc>
                          <a:spcPts val="1350"/>
                        </a:lnSpc>
                        <a:buNone/>
                      </a:pPr>
                      <a:r>
                        <a:rPr lang="en-US" sz="1200" b="0" i="0" dirty="0">
                          <a:effectLst/>
                          <a:latin typeface="Aptos"/>
                        </a:rPr>
                        <a:t>STUDENT 1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4823009"/>
                  </a:ext>
                </a:extLst>
              </a:tr>
              <a:tr h="240206">
                <a:tc>
                  <a:txBody>
                    <a:bodyPr/>
                    <a:lstStyle/>
                    <a:p>
                      <a:pPr algn="l" rtl="0" fontAlgn="base">
                        <a:lnSpc>
                          <a:spcPts val="1350"/>
                        </a:lnSpc>
                        <a:buNone/>
                      </a:pPr>
                      <a:r>
                        <a:rPr lang="en-US" sz="1200" b="0" i="0" dirty="0">
                          <a:effectLst/>
                          <a:latin typeface="Aptos"/>
                        </a:rPr>
                        <a:t>STUDENT 2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48071325"/>
                  </a:ext>
                </a:extLst>
              </a:tr>
              <a:tr h="240206">
                <a:tc>
                  <a:txBody>
                    <a:bodyPr/>
                    <a:lstStyle/>
                    <a:p>
                      <a:pPr algn="l" rtl="0" fontAlgn="base">
                        <a:lnSpc>
                          <a:spcPts val="1350"/>
                        </a:lnSpc>
                        <a:buNone/>
                      </a:pPr>
                      <a:r>
                        <a:rPr lang="en-US" sz="1200" b="0" i="0" dirty="0">
                          <a:effectLst/>
                          <a:latin typeface="Aptos"/>
                        </a:rPr>
                        <a:t>STUDENT 3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31468244"/>
                  </a:ext>
                </a:extLst>
              </a:tr>
              <a:tr h="240206">
                <a:tc>
                  <a:txBody>
                    <a:bodyPr/>
                    <a:lstStyle/>
                    <a:p>
                      <a:pPr algn="l" rtl="0" fontAlgn="base">
                        <a:lnSpc>
                          <a:spcPts val="1350"/>
                        </a:lnSpc>
                        <a:buNone/>
                      </a:pPr>
                      <a:r>
                        <a:rPr lang="en-US" sz="1200" b="0" i="0" dirty="0">
                          <a:effectLst/>
                          <a:latin typeface="Aptos"/>
                        </a:rPr>
                        <a:t>STUDENT 4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19763843"/>
                  </a:ext>
                </a:extLst>
              </a:tr>
              <a:tr h="240206">
                <a:tc>
                  <a:txBody>
                    <a:bodyPr/>
                    <a:lstStyle/>
                    <a:p>
                      <a:pPr algn="l" rtl="0" fontAlgn="base">
                        <a:lnSpc>
                          <a:spcPts val="1350"/>
                        </a:lnSpc>
                        <a:buNone/>
                      </a:pPr>
                      <a:r>
                        <a:rPr lang="en-US" sz="1200" b="0" i="0" dirty="0">
                          <a:effectLst/>
                          <a:latin typeface="Aptos"/>
                        </a:rPr>
                        <a:t>STUDENT 5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7002330"/>
                  </a:ext>
                </a:extLst>
              </a:tr>
              <a:tr h="240206">
                <a:tc>
                  <a:txBody>
                    <a:bodyPr/>
                    <a:lstStyle/>
                    <a:p>
                      <a:pPr algn="l" rtl="0" fontAlgn="base">
                        <a:lnSpc>
                          <a:spcPts val="1350"/>
                        </a:lnSpc>
                        <a:buNone/>
                      </a:pPr>
                      <a:r>
                        <a:rPr lang="en-US" sz="1200" b="0" i="0" dirty="0">
                          <a:effectLst/>
                          <a:latin typeface="Aptos"/>
                        </a:rPr>
                        <a:t>STUDENT 6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37128041"/>
                  </a:ext>
                </a:extLst>
              </a:tr>
              <a:tr h="240206">
                <a:tc>
                  <a:txBody>
                    <a:bodyPr/>
                    <a:lstStyle/>
                    <a:p>
                      <a:pPr algn="l" rtl="0" fontAlgn="base">
                        <a:lnSpc>
                          <a:spcPts val="1350"/>
                        </a:lnSpc>
                        <a:buNone/>
                      </a:pPr>
                      <a:r>
                        <a:rPr lang="en-US" sz="1200" b="0" i="0" dirty="0">
                          <a:effectLst/>
                          <a:latin typeface="Aptos"/>
                        </a:rPr>
                        <a:t>STUDENT 7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54190015"/>
                  </a:ext>
                </a:extLst>
              </a:tr>
              <a:tr h="240206">
                <a:tc>
                  <a:txBody>
                    <a:bodyPr/>
                    <a:lstStyle/>
                    <a:p>
                      <a:pPr algn="l" rtl="0" fontAlgn="base">
                        <a:lnSpc>
                          <a:spcPts val="1350"/>
                        </a:lnSpc>
                        <a:buNone/>
                      </a:pPr>
                      <a:r>
                        <a:rPr lang="en-US" sz="1200" b="0" i="0" dirty="0">
                          <a:effectLst/>
                          <a:latin typeface="Aptos"/>
                        </a:rPr>
                        <a:t>STUDENT 8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55040377"/>
                  </a:ext>
                </a:extLst>
              </a:tr>
              <a:tr h="240206">
                <a:tc>
                  <a:txBody>
                    <a:bodyPr/>
                    <a:lstStyle/>
                    <a:p>
                      <a:pPr algn="l" rtl="0" fontAlgn="base">
                        <a:lnSpc>
                          <a:spcPts val="1350"/>
                        </a:lnSpc>
                        <a:buNone/>
                      </a:pPr>
                      <a:r>
                        <a:rPr lang="en-US" sz="1200" b="0" i="0" dirty="0">
                          <a:effectLst/>
                          <a:latin typeface="Aptos"/>
                        </a:rPr>
                        <a:t>STUDENT 9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95046986"/>
                  </a:ext>
                </a:extLst>
              </a:tr>
              <a:tr h="240206">
                <a:tc>
                  <a:txBody>
                    <a:bodyPr/>
                    <a:lstStyle/>
                    <a:p>
                      <a:pPr algn="l" rtl="0" fontAlgn="base">
                        <a:lnSpc>
                          <a:spcPts val="1350"/>
                        </a:lnSpc>
                        <a:buNone/>
                      </a:pPr>
                      <a:r>
                        <a:rPr lang="en-US" sz="1200" b="0" i="0" dirty="0">
                          <a:effectLst/>
                          <a:latin typeface="Aptos"/>
                        </a:rPr>
                        <a:t>STUDENT 10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8941479"/>
                  </a:ext>
                </a:extLst>
              </a:tr>
              <a:tr h="240206">
                <a:tc>
                  <a:txBody>
                    <a:bodyPr/>
                    <a:lstStyle/>
                    <a:p>
                      <a:pPr algn="l" rtl="0" fontAlgn="base">
                        <a:lnSpc>
                          <a:spcPts val="1350"/>
                        </a:lnSpc>
                        <a:buNone/>
                      </a:pPr>
                      <a:r>
                        <a:rPr lang="en-US" sz="1200" b="0" i="0" dirty="0">
                          <a:effectLst/>
                          <a:latin typeface="Aptos"/>
                        </a:rPr>
                        <a:t>STUDENT 11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13655303"/>
                  </a:ext>
                </a:extLst>
              </a:tr>
              <a:tr h="240206">
                <a:tc>
                  <a:txBody>
                    <a:bodyPr/>
                    <a:lstStyle/>
                    <a:p>
                      <a:pPr algn="l" rtl="0" fontAlgn="base">
                        <a:lnSpc>
                          <a:spcPts val="1350"/>
                        </a:lnSpc>
                        <a:buNone/>
                      </a:pPr>
                      <a:r>
                        <a:rPr lang="en-US" sz="1200" b="0" i="0" dirty="0">
                          <a:effectLst/>
                          <a:latin typeface="Aptos"/>
                        </a:rPr>
                        <a:t>STUDENT 12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974033"/>
                  </a:ext>
                </a:extLst>
              </a:tr>
              <a:tr h="240206">
                <a:tc>
                  <a:txBody>
                    <a:bodyPr/>
                    <a:lstStyle/>
                    <a:p>
                      <a:pPr algn="l" rtl="0" fontAlgn="base">
                        <a:lnSpc>
                          <a:spcPts val="1350"/>
                        </a:lnSpc>
                        <a:buNone/>
                      </a:pPr>
                      <a:r>
                        <a:rPr lang="en-US" sz="1200" b="0" i="0" dirty="0">
                          <a:effectLst/>
                          <a:latin typeface="Aptos"/>
                        </a:rPr>
                        <a:t>STUDENT 13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7157288"/>
                  </a:ext>
                </a:extLst>
              </a:tr>
              <a:tr h="240206">
                <a:tc>
                  <a:txBody>
                    <a:bodyPr/>
                    <a:lstStyle/>
                    <a:p>
                      <a:pPr algn="l" rtl="0" fontAlgn="base">
                        <a:lnSpc>
                          <a:spcPts val="1350"/>
                        </a:lnSpc>
                        <a:buNone/>
                      </a:pPr>
                      <a:r>
                        <a:rPr lang="en-US" sz="1200" b="0" i="0" dirty="0">
                          <a:effectLst/>
                          <a:latin typeface="Aptos"/>
                        </a:rPr>
                        <a:t>STUDENT 14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57388775"/>
                  </a:ext>
                </a:extLst>
              </a:tr>
              <a:tr h="240206">
                <a:tc>
                  <a:txBody>
                    <a:bodyPr/>
                    <a:lstStyle/>
                    <a:p>
                      <a:pPr algn="l" rtl="0" fontAlgn="base">
                        <a:lnSpc>
                          <a:spcPts val="1350"/>
                        </a:lnSpc>
                        <a:buNone/>
                      </a:pPr>
                      <a:r>
                        <a:rPr lang="en-US" sz="1200" b="0" i="0" dirty="0">
                          <a:effectLst/>
                          <a:latin typeface="Aptos"/>
                        </a:rPr>
                        <a:t>STUDENT 15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75411016"/>
                  </a:ext>
                </a:extLst>
              </a:tr>
              <a:tr h="240206">
                <a:tc>
                  <a:txBody>
                    <a:bodyPr/>
                    <a:lstStyle/>
                    <a:p>
                      <a:pPr algn="l" rtl="0" fontAlgn="base">
                        <a:lnSpc>
                          <a:spcPts val="1350"/>
                        </a:lnSpc>
                        <a:buNone/>
                      </a:pPr>
                      <a:r>
                        <a:rPr lang="en-US" sz="1200" b="0" i="0" dirty="0">
                          <a:effectLst/>
                          <a:latin typeface="Aptos"/>
                        </a:rPr>
                        <a:t>STUDENT 16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5659291"/>
                  </a:ext>
                </a:extLst>
              </a:tr>
              <a:tr h="240206">
                <a:tc>
                  <a:txBody>
                    <a:bodyPr/>
                    <a:lstStyle/>
                    <a:p>
                      <a:pPr algn="l" rtl="0" fontAlgn="base">
                        <a:lnSpc>
                          <a:spcPts val="1350"/>
                        </a:lnSpc>
                        <a:buNone/>
                      </a:pPr>
                      <a:r>
                        <a:rPr lang="en-US" sz="1200" b="0" i="0" dirty="0">
                          <a:effectLst/>
                          <a:latin typeface="Aptos"/>
                        </a:rPr>
                        <a:t>STUDENT 17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86344099"/>
                  </a:ext>
                </a:extLst>
              </a:tr>
              <a:tr h="240206">
                <a:tc>
                  <a:txBody>
                    <a:bodyPr/>
                    <a:lstStyle/>
                    <a:p>
                      <a:pPr algn="l" rtl="0" fontAlgn="base">
                        <a:lnSpc>
                          <a:spcPts val="1350"/>
                        </a:lnSpc>
                        <a:buNone/>
                      </a:pPr>
                      <a:r>
                        <a:rPr lang="en-US" sz="1200" b="0" i="0" dirty="0">
                          <a:effectLst/>
                          <a:latin typeface="Aptos"/>
                        </a:rPr>
                        <a:t>STUDENT 18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47054722"/>
                  </a:ext>
                </a:extLst>
              </a:tr>
              <a:tr h="240206">
                <a:tc>
                  <a:txBody>
                    <a:bodyPr/>
                    <a:lstStyle/>
                    <a:p>
                      <a:pPr algn="l" rtl="0" fontAlgn="base">
                        <a:lnSpc>
                          <a:spcPts val="1350"/>
                        </a:lnSpc>
                        <a:buNone/>
                      </a:pPr>
                      <a:r>
                        <a:rPr lang="en-US" sz="1200" b="0" i="0" dirty="0">
                          <a:effectLst/>
                          <a:latin typeface="Aptos"/>
                        </a:rPr>
                        <a:t>STUDENT 19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60729214"/>
                  </a:ext>
                </a:extLst>
              </a:tr>
              <a:tr h="240206">
                <a:tc>
                  <a:txBody>
                    <a:bodyPr/>
                    <a:lstStyle/>
                    <a:p>
                      <a:pPr algn="l" rtl="0" fontAlgn="base">
                        <a:lnSpc>
                          <a:spcPts val="1350"/>
                        </a:lnSpc>
                        <a:buNone/>
                      </a:pPr>
                      <a:r>
                        <a:rPr lang="en-US" sz="1200" b="0" i="0" dirty="0">
                          <a:effectLst/>
                          <a:latin typeface="Aptos"/>
                        </a:rPr>
                        <a:t>STUDENT 20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No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59503303"/>
                  </a:ext>
                </a:extLst>
              </a:tr>
              <a:tr h="240206">
                <a:tc>
                  <a:txBody>
                    <a:bodyPr/>
                    <a:lstStyle/>
                    <a:p>
                      <a:pPr algn="l" rtl="0" fontAlgn="base">
                        <a:lnSpc>
                          <a:spcPts val="1350"/>
                        </a:lnSpc>
                        <a:buNone/>
                      </a:pPr>
                      <a:r>
                        <a:rPr lang="en-US" sz="1200" b="0" i="0" dirty="0">
                          <a:effectLst/>
                          <a:latin typeface="Aptos"/>
                        </a:rPr>
                        <a:t>STUDENT 21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139317"/>
                  </a:ext>
                </a:extLst>
              </a:tr>
              <a:tr h="240206">
                <a:tc>
                  <a:txBody>
                    <a:bodyPr/>
                    <a:lstStyle/>
                    <a:p>
                      <a:pPr algn="l" rtl="0" fontAlgn="base">
                        <a:lnSpc>
                          <a:spcPts val="1350"/>
                        </a:lnSpc>
                        <a:buNone/>
                      </a:pPr>
                      <a:r>
                        <a:rPr lang="en-US" sz="1200" b="0" i="0" dirty="0">
                          <a:effectLst/>
                          <a:latin typeface="Aptos"/>
                        </a:rPr>
                        <a:t>STUDENT 22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714198"/>
                  </a:ext>
                </a:extLst>
              </a:tr>
              <a:tr h="240206">
                <a:tc>
                  <a:txBody>
                    <a:bodyPr/>
                    <a:lstStyle/>
                    <a:p>
                      <a:pPr algn="l" rtl="0" fontAlgn="base">
                        <a:lnSpc>
                          <a:spcPts val="1350"/>
                        </a:lnSpc>
                        <a:buNone/>
                      </a:pPr>
                      <a:r>
                        <a:rPr lang="en-US" sz="1200" b="0" i="0" dirty="0">
                          <a:effectLst/>
                          <a:latin typeface="Aptos"/>
                        </a:rPr>
                        <a:t>STUDENT 23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32266307"/>
                  </a:ext>
                </a:extLst>
              </a:tr>
              <a:tr h="240206">
                <a:tc>
                  <a:txBody>
                    <a:bodyPr/>
                    <a:lstStyle/>
                    <a:p>
                      <a:pPr algn="l" rtl="0" fontAlgn="base">
                        <a:lnSpc>
                          <a:spcPts val="1350"/>
                        </a:lnSpc>
                        <a:buNone/>
                      </a:pPr>
                      <a:r>
                        <a:rPr lang="en-US" sz="1200" b="0" i="0" dirty="0">
                          <a:effectLst/>
                          <a:latin typeface="Aptos"/>
                        </a:rPr>
                        <a:t>STUDENT 24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rtl="0" fontAlgn="base">
                        <a:lnSpc>
                          <a:spcPts val="1350"/>
                        </a:lnSpc>
                        <a:buNone/>
                      </a:pPr>
                      <a:r>
                        <a:rPr lang="en-US" sz="1200" b="0" i="0" dirty="0">
                          <a:effectLst/>
                          <a:latin typeface="Aptos"/>
                        </a:rPr>
                        <a:t>Yes </a:t>
                      </a:r>
                      <a:endParaRPr lang="en-US" b="0" i="0" dirty="0">
                        <a:effectLst/>
                        <a:latin typeface="Aptos"/>
                      </a:endParaRP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4428000"/>
                  </a:ext>
                </a:extLst>
              </a:tr>
            </a:tbl>
          </a:graphicData>
        </a:graphic>
      </p:graphicFrame>
      <p:sp>
        <p:nvSpPr>
          <p:cNvPr id="8" name="TextBox 7">
            <a:extLst>
              <a:ext uri="{FF2B5EF4-FFF2-40B4-BE49-F238E27FC236}">
                <a16:creationId xmlns:a16="http://schemas.microsoft.com/office/drawing/2014/main" id="{45F6A001-5EC7-3B66-6FF3-198DCB26D5C9}"/>
              </a:ext>
            </a:extLst>
          </p:cNvPr>
          <p:cNvSpPr txBox="1"/>
          <p:nvPr/>
        </p:nvSpPr>
        <p:spPr>
          <a:xfrm>
            <a:off x="5236191" y="1187355"/>
            <a:ext cx="2743200" cy="11900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441"/>
              </a:lnSpc>
            </a:pPr>
            <a:r>
              <a:rPr lang="en-US" b="1">
                <a:latin typeface="Aptos"/>
                <a:cs typeface="Segoe UI"/>
              </a:rPr>
              <a:t>Backhand Grip Post-Assessment</a:t>
            </a:r>
            <a:r>
              <a:rPr lang="en-US">
                <a:latin typeface="Aptos"/>
                <a:cs typeface="Segoe UI"/>
              </a:rPr>
              <a:t> </a:t>
            </a:r>
          </a:p>
          <a:p>
            <a:pPr>
              <a:lnSpc>
                <a:spcPts val="1569"/>
              </a:lnSpc>
            </a:pPr>
            <a:endParaRPr lang="en-US" sz="1200">
              <a:latin typeface="Aptos"/>
              <a:cs typeface="Segoe UI"/>
            </a:endParaRPr>
          </a:p>
          <a:p>
            <a:endParaRPr lang="en-US">
              <a:latin typeface="Segoe UI"/>
              <a:cs typeface="Segoe UI"/>
            </a:endParaRPr>
          </a:p>
        </p:txBody>
      </p:sp>
    </p:spTree>
    <p:extLst>
      <p:ext uri="{BB962C8B-B14F-4D97-AF65-F5344CB8AC3E}">
        <p14:creationId xmlns:p14="http://schemas.microsoft.com/office/powerpoint/2010/main" val="292758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6373-8D13-ACCE-9E3F-3A32F03CE4C6}"/>
              </a:ext>
            </a:extLst>
          </p:cNvPr>
          <p:cNvSpPr>
            <a:spLocks noGrp="1"/>
          </p:cNvSpPr>
          <p:nvPr>
            <p:ph type="title"/>
          </p:nvPr>
        </p:nvSpPr>
        <p:spPr/>
        <p:txBody>
          <a:bodyPr/>
          <a:lstStyle/>
          <a:p>
            <a:r>
              <a:rPr lang="en-US" dirty="0"/>
              <a:t>IMPLEMENTATION OF ASSESSMENT</a:t>
            </a:r>
          </a:p>
        </p:txBody>
      </p:sp>
      <p:sp>
        <p:nvSpPr>
          <p:cNvPr id="3" name="Content Placeholder 2">
            <a:extLst>
              <a:ext uri="{FF2B5EF4-FFF2-40B4-BE49-F238E27FC236}">
                <a16:creationId xmlns:a16="http://schemas.microsoft.com/office/drawing/2014/main" id="{BD899252-0C68-B70D-96FF-283E11FAB2BA}"/>
              </a:ext>
            </a:extLst>
          </p:cNvPr>
          <p:cNvSpPr>
            <a:spLocks noGrp="1"/>
          </p:cNvSpPr>
          <p:nvPr>
            <p:ph sz="quarter" idx="27"/>
          </p:nvPr>
        </p:nvSpPr>
        <p:spPr>
          <a:xfrm>
            <a:off x="3677249" y="1768184"/>
            <a:ext cx="3081905" cy="3507001"/>
          </a:xfrm>
        </p:spPr>
        <p:txBody>
          <a:bodyPr vert="horz" lIns="0" tIns="0" rIns="0" bIns="0" rtlCol="0" anchor="t">
            <a:noAutofit/>
          </a:bodyPr>
          <a:lstStyle/>
          <a:p>
            <a:pPr marL="0" indent="0">
              <a:buNone/>
            </a:pPr>
            <a:r>
              <a:rPr lang="en-US" sz="2400" dirty="0">
                <a:cs typeface="Arial"/>
              </a:rPr>
              <a:t>The cognitive domain will also be assessed using exit slips and pre and post assessments of the knowledge of rules and regulations of Ultimate Frisbee</a:t>
            </a:r>
            <a:endParaRPr lang="en-US" sz="2400" dirty="0"/>
          </a:p>
        </p:txBody>
      </p:sp>
      <p:sp>
        <p:nvSpPr>
          <p:cNvPr id="4" name="Content Placeholder 3">
            <a:extLst>
              <a:ext uri="{FF2B5EF4-FFF2-40B4-BE49-F238E27FC236}">
                <a16:creationId xmlns:a16="http://schemas.microsoft.com/office/drawing/2014/main" id="{CD8D06FE-6711-260B-8FA4-AEF52264601F}"/>
              </a:ext>
            </a:extLst>
          </p:cNvPr>
          <p:cNvSpPr>
            <a:spLocks noGrp="1"/>
          </p:cNvSpPr>
          <p:nvPr>
            <p:ph sz="quarter" idx="28"/>
          </p:nvPr>
        </p:nvSpPr>
        <p:spPr>
          <a:xfrm>
            <a:off x="7322206" y="1177984"/>
            <a:ext cx="4156619" cy="3974404"/>
          </a:xfrm>
        </p:spPr>
        <p:txBody>
          <a:bodyPr vert="horz" lIns="0" tIns="0" rIns="0" bIns="0" rtlCol="0" anchor="t">
            <a:noAutofit/>
          </a:bodyPr>
          <a:lstStyle/>
          <a:p>
            <a:pPr algn="ctr"/>
            <a:endParaRPr lang="en-US" sz="1200" dirty="0">
              <a:latin typeface="Aptos"/>
            </a:endParaRPr>
          </a:p>
          <a:p>
            <a:pPr marL="285750" indent="-285750">
              <a:buFont typeface="Arial"/>
              <a:buChar char="•"/>
            </a:pPr>
            <a:endParaRPr lang="en-US" sz="1200" dirty="0">
              <a:latin typeface="Aptos"/>
            </a:endParaRPr>
          </a:p>
          <a:p>
            <a:endParaRPr lang="en-US" sz="1200" dirty="0">
              <a:latin typeface="Aptos"/>
            </a:endParaRPr>
          </a:p>
          <a:p>
            <a:endParaRPr lang="en-US" dirty="0">
              <a:latin typeface="Arial"/>
            </a:endParaRPr>
          </a:p>
          <a:p>
            <a:endParaRPr lang="en-US" sz="1200" dirty="0">
              <a:latin typeface="Aptos"/>
            </a:endParaRPr>
          </a:p>
        </p:txBody>
      </p:sp>
      <p:pic>
        <p:nvPicPr>
          <p:cNvPr id="8" name="Picture 7" descr="A screenshot of a computer&#10;&#10;AI-generated content may be incorrect.">
            <a:extLst>
              <a:ext uri="{FF2B5EF4-FFF2-40B4-BE49-F238E27FC236}">
                <a16:creationId xmlns:a16="http://schemas.microsoft.com/office/drawing/2014/main" id="{DF7E2AF1-FC1D-6785-D6F8-7871A514CEA7}"/>
              </a:ext>
            </a:extLst>
          </p:cNvPr>
          <p:cNvPicPr>
            <a:picLocks noChangeAspect="1"/>
          </p:cNvPicPr>
          <p:nvPr/>
        </p:nvPicPr>
        <p:blipFill>
          <a:blip r:embed="rId2"/>
          <a:srcRect l="21313" t="10173" r="21841" b="7428"/>
          <a:stretch>
            <a:fillRect/>
          </a:stretch>
        </p:blipFill>
        <p:spPr>
          <a:xfrm>
            <a:off x="7668884" y="1193452"/>
            <a:ext cx="3524091" cy="5434513"/>
          </a:xfrm>
          <a:prstGeom prst="rect">
            <a:avLst/>
          </a:prstGeom>
        </p:spPr>
      </p:pic>
    </p:spTree>
    <p:extLst>
      <p:ext uri="{BB962C8B-B14F-4D97-AF65-F5344CB8AC3E}">
        <p14:creationId xmlns:p14="http://schemas.microsoft.com/office/powerpoint/2010/main" val="77578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94D0-F65E-2FD5-1010-0AC978F5DE3E}"/>
              </a:ext>
            </a:extLst>
          </p:cNvPr>
          <p:cNvSpPr>
            <a:spLocks noGrp="1"/>
          </p:cNvSpPr>
          <p:nvPr>
            <p:ph type="title"/>
          </p:nvPr>
        </p:nvSpPr>
        <p:spPr>
          <a:xfrm>
            <a:off x="4953000" y="621972"/>
            <a:ext cx="6400800" cy="1828800"/>
          </a:xfrm>
        </p:spPr>
        <p:txBody>
          <a:bodyPr anchor="t">
            <a:normAutofit/>
          </a:bodyPr>
          <a:lstStyle/>
          <a:p>
            <a:r>
              <a:rPr lang="en-US" dirty="0"/>
              <a:t>ANALYSIS OF BEGINNING DATA</a:t>
            </a:r>
          </a:p>
        </p:txBody>
      </p:sp>
      <p:pic>
        <p:nvPicPr>
          <p:cNvPr id="9" name="Content Placeholder 8" descr="A graph of a bar chart&#10;&#10;AI-generated content may be incorrect.">
            <a:extLst>
              <a:ext uri="{FF2B5EF4-FFF2-40B4-BE49-F238E27FC236}">
                <a16:creationId xmlns:a16="http://schemas.microsoft.com/office/drawing/2014/main" id="{D0DE35A3-F4CF-C35C-E0A7-320C9CBD8292}"/>
              </a:ext>
            </a:extLst>
          </p:cNvPr>
          <p:cNvPicPr>
            <a:picLocks noGrp="1" noChangeAspect="1"/>
          </p:cNvPicPr>
          <p:nvPr>
            <p:ph sz="quarter" idx="26"/>
          </p:nvPr>
        </p:nvPicPr>
        <p:blipFill>
          <a:blip r:embed="rId2"/>
          <a:srcRect t="32779" r="2" b="28225"/>
          <a:stretch>
            <a:fillRect/>
          </a:stretch>
        </p:blipFill>
        <p:spPr>
          <a:xfrm>
            <a:off x="3055189" y="2236081"/>
            <a:ext cx="6400799" cy="3691296"/>
          </a:xfrm>
          <a:noFill/>
        </p:spPr>
      </p:pic>
    </p:spTree>
    <p:extLst>
      <p:ext uri="{BB962C8B-B14F-4D97-AF65-F5344CB8AC3E}">
        <p14:creationId xmlns:p14="http://schemas.microsoft.com/office/powerpoint/2010/main" val="153212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C01F-7631-F214-B280-5CD0DB6C43C6}"/>
              </a:ext>
            </a:extLst>
          </p:cNvPr>
          <p:cNvSpPr>
            <a:spLocks noGrp="1"/>
          </p:cNvSpPr>
          <p:nvPr>
            <p:ph type="title"/>
          </p:nvPr>
        </p:nvSpPr>
        <p:spPr/>
        <p:txBody>
          <a:bodyPr/>
          <a:lstStyle/>
          <a:p>
            <a:r>
              <a:rPr lang="en-US" dirty="0"/>
              <a:t>ANALYSIS OF BEGINNING DATA</a:t>
            </a:r>
          </a:p>
        </p:txBody>
      </p:sp>
      <p:sp>
        <p:nvSpPr>
          <p:cNvPr id="3" name="Content Placeholder 2">
            <a:extLst>
              <a:ext uri="{FF2B5EF4-FFF2-40B4-BE49-F238E27FC236}">
                <a16:creationId xmlns:a16="http://schemas.microsoft.com/office/drawing/2014/main" id="{4EA8A47D-E2F3-FBCD-0C39-259043AE2657}"/>
              </a:ext>
            </a:extLst>
          </p:cNvPr>
          <p:cNvSpPr>
            <a:spLocks noGrp="1"/>
          </p:cNvSpPr>
          <p:nvPr>
            <p:ph sz="quarter" idx="26"/>
          </p:nvPr>
        </p:nvSpPr>
        <p:spPr>
          <a:xfrm>
            <a:off x="3542731" y="2142521"/>
            <a:ext cx="6400799" cy="3231221"/>
          </a:xfrm>
        </p:spPr>
        <p:txBody>
          <a:bodyPr vert="horz" lIns="0" tIns="0" rIns="0" bIns="0" rtlCol="0" anchor="t">
            <a:noAutofit/>
          </a:bodyPr>
          <a:lstStyle/>
          <a:p>
            <a:r>
              <a:rPr lang="en-US" sz="2400" dirty="0">
                <a:cs typeface="Arial"/>
              </a:rPr>
              <a:t>This data is taken from the Pre-Assessment of this unit and shows that majority of the students in the class found themselves not reaching the success rate targeted for the end of this unit. This leaves a lot of room for improvement over the course of the unit  the psychomotor domain. The teacher assessed this data taking time with each student station by station documenting what the student was presenting.</a:t>
            </a:r>
            <a:endParaRPr lang="en-US" sz="2400" dirty="0"/>
          </a:p>
        </p:txBody>
      </p:sp>
    </p:spTree>
    <p:extLst>
      <p:ext uri="{BB962C8B-B14F-4D97-AF65-F5344CB8AC3E}">
        <p14:creationId xmlns:p14="http://schemas.microsoft.com/office/powerpoint/2010/main" val="12105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AD46-4630-20C9-5483-23918D1E98EB}"/>
              </a:ext>
            </a:extLst>
          </p:cNvPr>
          <p:cNvSpPr>
            <a:spLocks noGrp="1"/>
          </p:cNvSpPr>
          <p:nvPr>
            <p:ph type="title"/>
          </p:nvPr>
        </p:nvSpPr>
        <p:spPr>
          <a:xfrm>
            <a:off x="811185" y="621973"/>
            <a:ext cx="6400800" cy="1828800"/>
          </a:xfrm>
        </p:spPr>
        <p:txBody>
          <a:bodyPr anchor="t">
            <a:normAutofit/>
          </a:bodyPr>
          <a:lstStyle/>
          <a:p>
            <a:r>
              <a:rPr lang="en-US" dirty="0"/>
              <a:t>ANALYSIS OF BEGINNING DATA</a:t>
            </a:r>
          </a:p>
        </p:txBody>
      </p:sp>
      <p:pic>
        <p:nvPicPr>
          <p:cNvPr id="4" name="Content Placeholder 3" descr="A graph of a number of students&#10;&#10;AI-generated content may be incorrect.">
            <a:extLst>
              <a:ext uri="{FF2B5EF4-FFF2-40B4-BE49-F238E27FC236}">
                <a16:creationId xmlns:a16="http://schemas.microsoft.com/office/drawing/2014/main" id="{52038A63-7E21-CD1C-C361-CCE5EB4B9241}"/>
              </a:ext>
            </a:extLst>
          </p:cNvPr>
          <p:cNvPicPr>
            <a:picLocks noGrp="1" noChangeAspect="1"/>
          </p:cNvPicPr>
          <p:nvPr>
            <p:ph sz="quarter" idx="14"/>
          </p:nvPr>
        </p:nvPicPr>
        <p:blipFill>
          <a:blip r:embed="rId2"/>
          <a:srcRect t="36758" r="2" b="23928"/>
          <a:stretch>
            <a:fillRect/>
          </a:stretch>
        </p:blipFill>
        <p:spPr>
          <a:xfrm>
            <a:off x="1113109" y="2156560"/>
            <a:ext cx="6400800" cy="3818266"/>
          </a:xfrm>
          <a:noFill/>
        </p:spPr>
      </p:pic>
    </p:spTree>
    <p:extLst>
      <p:ext uri="{BB962C8B-B14F-4D97-AF65-F5344CB8AC3E}">
        <p14:creationId xmlns:p14="http://schemas.microsoft.com/office/powerpoint/2010/main" val="355813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2BCF-6F3C-DDD2-847E-2909ABFD0766}"/>
              </a:ext>
            </a:extLst>
          </p:cNvPr>
          <p:cNvSpPr>
            <a:spLocks noGrp="1"/>
          </p:cNvSpPr>
          <p:nvPr>
            <p:ph type="title"/>
          </p:nvPr>
        </p:nvSpPr>
        <p:spPr/>
        <p:txBody>
          <a:bodyPr/>
          <a:lstStyle/>
          <a:p>
            <a:r>
              <a:rPr lang="en-US" dirty="0"/>
              <a:t>ANALYSIS OF BEGINNING DATA</a:t>
            </a:r>
          </a:p>
        </p:txBody>
      </p:sp>
      <p:sp>
        <p:nvSpPr>
          <p:cNvPr id="3" name="Content Placeholder 2">
            <a:extLst>
              <a:ext uri="{FF2B5EF4-FFF2-40B4-BE49-F238E27FC236}">
                <a16:creationId xmlns:a16="http://schemas.microsoft.com/office/drawing/2014/main" id="{9F0BF8DD-D65C-FD88-FBF1-F6D523CB9F43}"/>
              </a:ext>
            </a:extLst>
          </p:cNvPr>
          <p:cNvSpPr>
            <a:spLocks noGrp="1"/>
          </p:cNvSpPr>
          <p:nvPr>
            <p:ph sz="quarter" idx="26"/>
          </p:nvPr>
        </p:nvSpPr>
        <p:spPr>
          <a:xfrm>
            <a:off x="3610970" y="2438222"/>
            <a:ext cx="6400799" cy="3231221"/>
          </a:xfrm>
        </p:spPr>
        <p:txBody>
          <a:bodyPr vert="horz" lIns="0" tIns="0" rIns="0" bIns="0" rtlCol="0" anchor="t">
            <a:noAutofit/>
          </a:bodyPr>
          <a:lstStyle/>
          <a:p>
            <a:r>
              <a:rPr lang="en-US" sz="2400" dirty="0">
                <a:cs typeface="Arial"/>
              </a:rPr>
              <a:t>This Pre-Assessment shows that a good portion of the class is unfamiliar with the game of Ultimate Frisbee and that going forward it will be a large focus throughout the course of this unit..</a:t>
            </a:r>
            <a:endParaRPr lang="en-US" sz="2400" dirty="0"/>
          </a:p>
        </p:txBody>
      </p:sp>
    </p:spTree>
    <p:extLst>
      <p:ext uri="{BB962C8B-B14F-4D97-AF65-F5344CB8AC3E}">
        <p14:creationId xmlns:p14="http://schemas.microsoft.com/office/powerpoint/2010/main" val="292070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932EF-843E-D1BA-82F5-003E5A161310}"/>
              </a:ext>
            </a:extLst>
          </p:cNvPr>
          <p:cNvSpPr>
            <a:spLocks noGrp="1"/>
          </p:cNvSpPr>
          <p:nvPr>
            <p:ph type="title"/>
          </p:nvPr>
        </p:nvSpPr>
        <p:spPr/>
        <p:txBody>
          <a:bodyPr/>
          <a:lstStyle/>
          <a:p>
            <a:r>
              <a:rPr lang="en-US" dirty="0"/>
              <a:t>ANALYSIS OF FINAL DATA</a:t>
            </a:r>
          </a:p>
        </p:txBody>
      </p:sp>
      <p:pic>
        <p:nvPicPr>
          <p:cNvPr id="6" name="Content Placeholder 5">
            <a:extLst>
              <a:ext uri="{FF2B5EF4-FFF2-40B4-BE49-F238E27FC236}">
                <a16:creationId xmlns:a16="http://schemas.microsoft.com/office/drawing/2014/main" id="{B7AF30D9-8515-4BB8-059E-B0EA4AA21F55}"/>
              </a:ext>
            </a:extLst>
          </p:cNvPr>
          <p:cNvPicPr>
            <a:picLocks noGrp="1" noChangeAspect="1"/>
          </p:cNvPicPr>
          <p:nvPr>
            <p:ph sz="quarter" idx="26"/>
          </p:nvPr>
        </p:nvPicPr>
        <p:blipFill>
          <a:blip r:embed="rId2"/>
          <a:stretch>
            <a:fillRect/>
          </a:stretch>
        </p:blipFill>
        <p:spPr>
          <a:xfrm>
            <a:off x="3641313" y="1718496"/>
            <a:ext cx="6206210" cy="4654579"/>
          </a:xfrm>
        </p:spPr>
      </p:pic>
    </p:spTree>
    <p:extLst>
      <p:ext uri="{BB962C8B-B14F-4D97-AF65-F5344CB8AC3E}">
        <p14:creationId xmlns:p14="http://schemas.microsoft.com/office/powerpoint/2010/main" val="51778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7302-8267-28A2-3815-680A335B2F99}"/>
              </a:ext>
            </a:extLst>
          </p:cNvPr>
          <p:cNvSpPr>
            <a:spLocks noGrp="1"/>
          </p:cNvSpPr>
          <p:nvPr>
            <p:ph type="title"/>
          </p:nvPr>
        </p:nvSpPr>
        <p:spPr/>
        <p:txBody>
          <a:bodyPr/>
          <a:lstStyle/>
          <a:p>
            <a:r>
              <a:rPr lang="en-US" dirty="0"/>
              <a:t>ANALYSIS OF FINAL DATA</a:t>
            </a:r>
          </a:p>
        </p:txBody>
      </p:sp>
      <p:sp>
        <p:nvSpPr>
          <p:cNvPr id="3" name="Content Placeholder 2">
            <a:extLst>
              <a:ext uri="{FF2B5EF4-FFF2-40B4-BE49-F238E27FC236}">
                <a16:creationId xmlns:a16="http://schemas.microsoft.com/office/drawing/2014/main" id="{B5669C82-7C02-F678-E0CD-4D4A5A154DC2}"/>
              </a:ext>
            </a:extLst>
          </p:cNvPr>
          <p:cNvSpPr>
            <a:spLocks noGrp="1"/>
          </p:cNvSpPr>
          <p:nvPr>
            <p:ph sz="quarter" idx="26"/>
          </p:nvPr>
        </p:nvSpPr>
        <p:spPr>
          <a:xfrm>
            <a:off x="3463119" y="2313118"/>
            <a:ext cx="6400799" cy="3231221"/>
          </a:xfrm>
        </p:spPr>
        <p:txBody>
          <a:bodyPr vert="horz" lIns="0" tIns="0" rIns="0" bIns="0" rtlCol="0" anchor="t">
            <a:noAutofit/>
          </a:bodyPr>
          <a:lstStyle/>
          <a:p>
            <a:r>
              <a:rPr lang="en-US" sz="2400" dirty="0">
                <a:cs typeface="Arial"/>
              </a:rPr>
              <a:t>This graph shows that a major improvement was shown over the course of this unit in the Psychomotor Domain. There was major improvement shown in following the cues of shoulder pointed towards the target as well as rip the disc from chest to chest.</a:t>
            </a:r>
            <a:endParaRPr lang="en-US" sz="2400" dirty="0"/>
          </a:p>
        </p:txBody>
      </p:sp>
    </p:spTree>
    <p:extLst>
      <p:ext uri="{BB962C8B-B14F-4D97-AF65-F5344CB8AC3E}">
        <p14:creationId xmlns:p14="http://schemas.microsoft.com/office/powerpoint/2010/main" val="427738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8D38-1E23-231D-C7AA-3FA84A5B2B8B}"/>
              </a:ext>
            </a:extLst>
          </p:cNvPr>
          <p:cNvSpPr>
            <a:spLocks noGrp="1"/>
          </p:cNvSpPr>
          <p:nvPr>
            <p:ph type="title"/>
          </p:nvPr>
        </p:nvSpPr>
        <p:spPr>
          <a:xfrm>
            <a:off x="813816" y="605155"/>
            <a:ext cx="10571734" cy="1160145"/>
          </a:xfrm>
        </p:spPr>
        <p:txBody>
          <a:bodyPr vert="horz" lIns="0" tIns="0" rIns="0" bIns="0" rtlCol="0" anchor="t">
            <a:normAutofit/>
          </a:bodyPr>
          <a:lstStyle/>
          <a:p>
            <a:r>
              <a:rPr lang="en-US" b="1" i="0" kern="1200" spc="100" baseline="0">
                <a:latin typeface="+mj-lt"/>
                <a:ea typeface="+mj-ea"/>
                <a:cs typeface="Arial Black" panose="020B0604020202020204" pitchFamily="34" charset="0"/>
              </a:rPr>
              <a:t>ANALYSIS OF FINAL DATA</a:t>
            </a:r>
          </a:p>
        </p:txBody>
      </p:sp>
      <p:sp>
        <p:nvSpPr>
          <p:cNvPr id="5" name="TextBox 4">
            <a:extLst>
              <a:ext uri="{FF2B5EF4-FFF2-40B4-BE49-F238E27FC236}">
                <a16:creationId xmlns:a16="http://schemas.microsoft.com/office/drawing/2014/main" id="{64B611F3-24A6-6833-D873-B51B3FCE54D0}"/>
              </a:ext>
            </a:extLst>
          </p:cNvPr>
          <p:cNvSpPr txBox="1"/>
          <p:nvPr/>
        </p:nvSpPr>
        <p:spPr>
          <a:xfrm>
            <a:off x="3835400" y="2185127"/>
            <a:ext cx="2736849" cy="4067717"/>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342900" indent="-342900">
              <a:lnSpc>
                <a:spcPct val="90000"/>
              </a:lnSpc>
              <a:spcBef>
                <a:spcPts val="1000"/>
              </a:spcBef>
              <a:buFont typeface="+mj-lt"/>
              <a:buAutoNum type="arabicPeriod"/>
            </a:pPr>
            <a:r>
              <a:rPr lang="en-US" dirty="0">
                <a:solidFill>
                  <a:schemeClr val="bg1"/>
                </a:solidFill>
                <a:cs typeface="Arial"/>
              </a:rPr>
              <a:t>Cognitively, I was very happy to see the class improve from thirteen students scoring 70 or below on the Ultimate Frisbee Pre-Assessment to only five students fitting into this range on the post-assessment.</a:t>
            </a:r>
          </a:p>
        </p:txBody>
      </p:sp>
      <p:pic>
        <p:nvPicPr>
          <p:cNvPr id="7" name="Content Placeholder 6" descr="A graph of a number of students&#10;&#10;AI-generated content may be incorrect.">
            <a:extLst>
              <a:ext uri="{FF2B5EF4-FFF2-40B4-BE49-F238E27FC236}">
                <a16:creationId xmlns:a16="http://schemas.microsoft.com/office/drawing/2014/main" id="{232CE835-37D8-059D-A5D5-8E7158E555C1}"/>
              </a:ext>
            </a:extLst>
          </p:cNvPr>
          <p:cNvPicPr>
            <a:picLocks noGrp="1" noChangeAspect="1"/>
          </p:cNvPicPr>
          <p:nvPr>
            <p:ph sz="quarter" idx="28"/>
          </p:nvPr>
        </p:nvPicPr>
        <p:blipFill>
          <a:blip r:embed="rId2"/>
          <a:srcRect t="15863" r="1" b="8938"/>
          <a:stretch>
            <a:fillRect/>
          </a:stretch>
        </p:blipFill>
        <p:spPr>
          <a:xfrm>
            <a:off x="7221564" y="2184400"/>
            <a:ext cx="4156619" cy="4046290"/>
          </a:xfrm>
          <a:noFill/>
        </p:spPr>
      </p:pic>
    </p:spTree>
    <p:extLst>
      <p:ext uri="{BB962C8B-B14F-4D97-AF65-F5344CB8AC3E}">
        <p14:creationId xmlns:p14="http://schemas.microsoft.com/office/powerpoint/2010/main" val="423047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CDCD-0630-3416-A546-B0E892F98345}"/>
              </a:ext>
            </a:extLst>
          </p:cNvPr>
          <p:cNvSpPr>
            <a:spLocks noGrp="1"/>
          </p:cNvSpPr>
          <p:nvPr>
            <p:ph type="title"/>
          </p:nvPr>
        </p:nvSpPr>
        <p:spPr>
          <a:xfrm>
            <a:off x="813816" y="605155"/>
            <a:ext cx="10571734" cy="1160145"/>
          </a:xfrm>
        </p:spPr>
        <p:txBody>
          <a:bodyPr anchor="t">
            <a:normAutofit/>
          </a:bodyPr>
          <a:lstStyle/>
          <a:p>
            <a:r>
              <a:rPr lang="en-US" dirty="0"/>
              <a:t>CONCERNS OF VALIDITY</a:t>
            </a:r>
          </a:p>
        </p:txBody>
      </p:sp>
      <p:sp>
        <p:nvSpPr>
          <p:cNvPr id="3" name="Content Placeholder 2">
            <a:extLst>
              <a:ext uri="{FF2B5EF4-FFF2-40B4-BE49-F238E27FC236}">
                <a16:creationId xmlns:a16="http://schemas.microsoft.com/office/drawing/2014/main" id="{88ACC00C-A825-E45A-9399-EA9A02738DCD}"/>
              </a:ext>
            </a:extLst>
          </p:cNvPr>
          <p:cNvSpPr>
            <a:spLocks noGrp="1"/>
          </p:cNvSpPr>
          <p:nvPr>
            <p:ph sz="quarter" idx="28"/>
          </p:nvPr>
        </p:nvSpPr>
        <p:spPr>
          <a:xfrm>
            <a:off x="3081744" y="1592998"/>
            <a:ext cx="8296439" cy="4637692"/>
          </a:xfrm>
        </p:spPr>
        <p:txBody>
          <a:bodyPr vert="horz" lIns="0" tIns="0" rIns="0" bIns="0" rtlCol="0" anchor="t">
            <a:normAutofit/>
          </a:bodyPr>
          <a:lstStyle/>
          <a:p>
            <a:r>
              <a:rPr lang="en-US" dirty="0">
                <a:cs typeface="Arial"/>
              </a:rPr>
              <a:t>Any concerns of validity should be put at ease due to the number of assessments given out over the course of this unit, and the amount of footage taken of myself giving corrective feedback to students, emphasizing the goals of all lessons, and myself maneuvering throughout the entire space during every lesson. Students were always given multiple chances before getting score on the checklist. Cognitively, I have every students exit slip graded and feedback given on the final assessment to focus students.</a:t>
            </a:r>
          </a:p>
        </p:txBody>
      </p:sp>
    </p:spTree>
    <p:extLst>
      <p:ext uri="{BB962C8B-B14F-4D97-AF65-F5344CB8AC3E}">
        <p14:creationId xmlns:p14="http://schemas.microsoft.com/office/powerpoint/2010/main" val="185990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2F41-B023-F4F4-BFF0-4D62C01BCA81}"/>
              </a:ext>
            </a:extLst>
          </p:cNvPr>
          <p:cNvSpPr>
            <a:spLocks noGrp="1"/>
          </p:cNvSpPr>
          <p:nvPr>
            <p:ph type="title"/>
          </p:nvPr>
        </p:nvSpPr>
        <p:spPr>
          <a:xfrm>
            <a:off x="813816" y="605155"/>
            <a:ext cx="10571734" cy="1160145"/>
          </a:xfrm>
        </p:spPr>
        <p:txBody>
          <a:bodyPr anchor="t">
            <a:normAutofit/>
          </a:bodyPr>
          <a:lstStyle/>
          <a:p>
            <a:r>
              <a:rPr lang="en-US" dirty="0"/>
              <a:t>ASSESSMENT HUNT: PSYCHOMOTOR</a:t>
            </a:r>
          </a:p>
        </p:txBody>
      </p:sp>
      <p:sp>
        <p:nvSpPr>
          <p:cNvPr id="9" name="Content Placeholder 2">
            <a:extLst>
              <a:ext uri="{FF2B5EF4-FFF2-40B4-BE49-F238E27FC236}">
                <a16:creationId xmlns:a16="http://schemas.microsoft.com/office/drawing/2014/main" id="{86434767-DBC1-D44B-4D90-D337FF5E7CEC}"/>
              </a:ext>
            </a:extLst>
          </p:cNvPr>
          <p:cNvSpPr>
            <a:spLocks noGrp="1"/>
          </p:cNvSpPr>
          <p:nvPr>
            <p:ph sz="quarter" idx="27"/>
          </p:nvPr>
        </p:nvSpPr>
        <p:spPr>
          <a:xfrm>
            <a:off x="3538349" y="2198042"/>
            <a:ext cx="3782984" cy="3241141"/>
          </a:xfrm>
        </p:spPr>
        <p:txBody>
          <a:bodyPr vert="horz" lIns="0" tIns="0" rIns="0" bIns="0" rtlCol="0" anchor="t">
            <a:noAutofit/>
          </a:bodyPr>
          <a:lstStyle/>
          <a:p>
            <a:pPr marL="0" indent="0">
              <a:buNone/>
            </a:pPr>
            <a:r>
              <a:rPr lang="en-US" sz="2400" dirty="0">
                <a:ea typeface="+mn-lt"/>
                <a:cs typeface="+mn-lt"/>
              </a:rPr>
              <a:t>Psychomotor Peer-Assessment allows students to engage with each other while thinking about cues and what the partner is doing well or can do better with. This assessment provides an honest opinion from somebody other than the teacher.</a:t>
            </a:r>
          </a:p>
        </p:txBody>
      </p:sp>
      <p:pic>
        <p:nvPicPr>
          <p:cNvPr id="4" name="Content Placeholder 3" descr="A chart of a couple of cartoon characters&#10;&#10;AI-generated content may be incorrect.">
            <a:extLst>
              <a:ext uri="{FF2B5EF4-FFF2-40B4-BE49-F238E27FC236}">
                <a16:creationId xmlns:a16="http://schemas.microsoft.com/office/drawing/2014/main" id="{46FA2033-1F4A-2C9A-460F-A87B920F701A}"/>
              </a:ext>
            </a:extLst>
          </p:cNvPr>
          <p:cNvPicPr>
            <a:picLocks noGrp="1" noChangeAspect="1"/>
          </p:cNvPicPr>
          <p:nvPr>
            <p:ph sz="quarter" idx="28"/>
          </p:nvPr>
        </p:nvPicPr>
        <p:blipFill>
          <a:blip r:embed="rId2"/>
          <a:stretch>
            <a:fillRect/>
          </a:stretch>
        </p:blipFill>
        <p:spPr>
          <a:xfrm>
            <a:off x="8050845" y="737892"/>
            <a:ext cx="3776667" cy="5092425"/>
          </a:xfrm>
          <a:noFill/>
        </p:spPr>
      </p:pic>
    </p:spTree>
    <p:extLst>
      <p:ext uri="{BB962C8B-B14F-4D97-AF65-F5344CB8AC3E}">
        <p14:creationId xmlns:p14="http://schemas.microsoft.com/office/powerpoint/2010/main" val="2215082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FABA-E8F0-8E39-D7C9-3CEED9697874}"/>
              </a:ext>
            </a:extLst>
          </p:cNvPr>
          <p:cNvSpPr>
            <a:spLocks noGrp="1"/>
          </p:cNvSpPr>
          <p:nvPr>
            <p:ph type="title"/>
          </p:nvPr>
        </p:nvSpPr>
        <p:spPr/>
        <p:txBody>
          <a:bodyPr/>
          <a:lstStyle/>
          <a:p>
            <a:r>
              <a:rPr lang="en-US" dirty="0"/>
              <a:t>REFLECTION FOR FUTURE ASSESSMENTS</a:t>
            </a:r>
          </a:p>
        </p:txBody>
      </p:sp>
      <p:sp>
        <p:nvSpPr>
          <p:cNvPr id="3" name="Content Placeholder 2">
            <a:extLst>
              <a:ext uri="{FF2B5EF4-FFF2-40B4-BE49-F238E27FC236}">
                <a16:creationId xmlns:a16="http://schemas.microsoft.com/office/drawing/2014/main" id="{46CFA04D-CCF9-7C7F-B8FF-A32DA90FEC9A}"/>
              </a:ext>
            </a:extLst>
          </p:cNvPr>
          <p:cNvSpPr>
            <a:spLocks noGrp="1"/>
          </p:cNvSpPr>
          <p:nvPr>
            <p:ph sz="quarter" idx="26"/>
          </p:nvPr>
        </p:nvSpPr>
        <p:spPr>
          <a:xfrm>
            <a:off x="3242094" y="2609892"/>
            <a:ext cx="7076534" cy="3216844"/>
          </a:xfrm>
        </p:spPr>
        <p:txBody>
          <a:bodyPr vert="horz" lIns="0" tIns="0" rIns="0" bIns="0" rtlCol="0" anchor="t">
            <a:noAutofit/>
          </a:bodyPr>
          <a:lstStyle/>
          <a:p>
            <a:r>
              <a:rPr lang="en-US" sz="2400" dirty="0">
                <a:cs typeface="Arial"/>
              </a:rPr>
              <a:t>This experience with assessment has been incredibly valuable for my growth as a teacher. In talking with my cooperating teacher, I have concluded that using Google Classroom for conducting assessments is the most effective way to go with this age group. This particular group of students would be very against any kind of pen and paper assessments.</a:t>
            </a:r>
            <a:endParaRPr lang="en-US" sz="2400" dirty="0"/>
          </a:p>
        </p:txBody>
      </p:sp>
    </p:spTree>
    <p:extLst>
      <p:ext uri="{BB962C8B-B14F-4D97-AF65-F5344CB8AC3E}">
        <p14:creationId xmlns:p14="http://schemas.microsoft.com/office/powerpoint/2010/main" val="182453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E9C3-2542-DF36-0DE1-28758056CD83}"/>
              </a:ext>
            </a:extLst>
          </p:cNvPr>
          <p:cNvSpPr>
            <a:spLocks noGrp="1"/>
          </p:cNvSpPr>
          <p:nvPr>
            <p:ph type="title"/>
          </p:nvPr>
        </p:nvSpPr>
        <p:spPr/>
        <p:txBody>
          <a:bodyPr/>
          <a:lstStyle/>
          <a:p>
            <a:r>
              <a:rPr lang="en-US" dirty="0"/>
              <a:t>ASSESSMENT COMMENTARY</a:t>
            </a:r>
          </a:p>
        </p:txBody>
      </p:sp>
      <p:sp>
        <p:nvSpPr>
          <p:cNvPr id="3" name="Content Placeholder 2">
            <a:extLst>
              <a:ext uri="{FF2B5EF4-FFF2-40B4-BE49-F238E27FC236}">
                <a16:creationId xmlns:a16="http://schemas.microsoft.com/office/drawing/2014/main" id="{1263E957-5D1C-2F95-5D6E-C9A14ABD1EE5}"/>
              </a:ext>
            </a:extLst>
          </p:cNvPr>
          <p:cNvSpPr>
            <a:spLocks noGrp="1"/>
          </p:cNvSpPr>
          <p:nvPr>
            <p:ph sz="quarter" idx="14"/>
          </p:nvPr>
        </p:nvSpPr>
        <p:spPr>
          <a:xfrm>
            <a:off x="811185" y="2194756"/>
            <a:ext cx="6400800" cy="3257550"/>
          </a:xfrm>
        </p:spPr>
        <p:txBody>
          <a:bodyPr vert="horz" lIns="0" tIns="45720" rIns="91440" bIns="45720" rtlCol="0" anchor="t">
            <a:noAutofit/>
          </a:bodyPr>
          <a:lstStyle/>
          <a:p>
            <a:r>
              <a:rPr lang="en-US" dirty="0" err="1">
                <a:ea typeface="+mn-lt"/>
                <a:cs typeface="+mn-lt"/>
              </a:rPr>
              <a:t>IThe</a:t>
            </a:r>
            <a:r>
              <a:rPr lang="en-US" dirty="0">
                <a:ea typeface="+mn-lt"/>
                <a:cs typeface="+mn-lt"/>
              </a:rPr>
              <a:t> feedback given to these three focus students are all vastly different from another. I must constantly challenge my higher-level focus student due to her athletic background and consistent willingness to go all out while in PE Class. My medium level student is hit or miss with their dedication to the lesson, and I often must encourage them to stick with the process of our unit progression. My lower-level student is not a fan of PE class, but it has been extremely rewarding being able to motivate that student and seeing them begin to express more interest in full group activity</a:t>
            </a:r>
            <a:endParaRPr lang="en-US" dirty="0"/>
          </a:p>
        </p:txBody>
      </p:sp>
    </p:spTree>
    <p:extLst>
      <p:ext uri="{BB962C8B-B14F-4D97-AF65-F5344CB8AC3E}">
        <p14:creationId xmlns:p14="http://schemas.microsoft.com/office/powerpoint/2010/main" val="131757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085B-F861-29AA-33B7-ED65BC59B0E7}"/>
              </a:ext>
            </a:extLst>
          </p:cNvPr>
          <p:cNvSpPr>
            <a:spLocks noGrp="1"/>
          </p:cNvSpPr>
          <p:nvPr>
            <p:ph type="title"/>
          </p:nvPr>
        </p:nvSpPr>
        <p:spPr/>
        <p:txBody>
          <a:bodyPr/>
          <a:lstStyle/>
          <a:p>
            <a:r>
              <a:rPr lang="en-US" dirty="0"/>
              <a:t>ASSESSMENT COMMENTARY</a:t>
            </a:r>
          </a:p>
        </p:txBody>
      </p:sp>
      <p:sp>
        <p:nvSpPr>
          <p:cNvPr id="3" name="Content Placeholder 2">
            <a:extLst>
              <a:ext uri="{FF2B5EF4-FFF2-40B4-BE49-F238E27FC236}">
                <a16:creationId xmlns:a16="http://schemas.microsoft.com/office/drawing/2014/main" id="{96E47197-7817-B006-9D18-7592FBE6AB2B}"/>
              </a:ext>
            </a:extLst>
          </p:cNvPr>
          <p:cNvSpPr>
            <a:spLocks noGrp="1"/>
          </p:cNvSpPr>
          <p:nvPr>
            <p:ph sz="quarter" idx="14"/>
          </p:nvPr>
        </p:nvSpPr>
        <p:spPr>
          <a:xfrm>
            <a:off x="811185" y="2126517"/>
            <a:ext cx="6400800" cy="3257550"/>
          </a:xfrm>
        </p:spPr>
        <p:txBody>
          <a:bodyPr vert="horz" lIns="0" tIns="45720" rIns="91440" bIns="45720" rtlCol="0" anchor="t">
            <a:noAutofit/>
          </a:bodyPr>
          <a:lstStyle/>
          <a:p>
            <a:r>
              <a:rPr lang="en-US" dirty="0">
                <a:ea typeface="+mn-lt"/>
                <a:cs typeface="+mn-lt"/>
              </a:rPr>
              <a:t>I will support each focus student in whatever way they need me to and I will make sure as a Physical Educator that my teachings have differentiated learning geared differently towards all three of the focus students. I made sure throughout this unit that I would pull these three specifically aside and check in with them with positive feedback that they are showing me everything I want to see from them.]</a:t>
            </a:r>
            <a:endParaRPr lang="en-US" dirty="0"/>
          </a:p>
          <a:p>
            <a:endParaRPr lang="en-US" dirty="0">
              <a:cs typeface="Arial"/>
            </a:endParaRPr>
          </a:p>
        </p:txBody>
      </p:sp>
    </p:spTree>
    <p:extLst>
      <p:ext uri="{BB962C8B-B14F-4D97-AF65-F5344CB8AC3E}">
        <p14:creationId xmlns:p14="http://schemas.microsoft.com/office/powerpoint/2010/main" val="409137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542-6043-3D75-186B-48F700455824}"/>
              </a:ext>
            </a:extLst>
          </p:cNvPr>
          <p:cNvSpPr>
            <a:spLocks noGrp="1"/>
          </p:cNvSpPr>
          <p:nvPr>
            <p:ph type="title"/>
          </p:nvPr>
        </p:nvSpPr>
        <p:spPr/>
        <p:txBody>
          <a:bodyPr/>
          <a:lstStyle/>
          <a:p>
            <a:r>
              <a:rPr lang="en-US" dirty="0"/>
              <a:t>ASSESSMENT HUNT: PSYCHOMOTOR</a:t>
            </a:r>
          </a:p>
        </p:txBody>
      </p:sp>
      <p:sp>
        <p:nvSpPr>
          <p:cNvPr id="3" name="Content Placeholder 2">
            <a:extLst>
              <a:ext uri="{FF2B5EF4-FFF2-40B4-BE49-F238E27FC236}">
                <a16:creationId xmlns:a16="http://schemas.microsoft.com/office/drawing/2014/main" id="{ECBABC26-9F1A-AD04-FFDE-87D05FD90E11}"/>
              </a:ext>
            </a:extLst>
          </p:cNvPr>
          <p:cNvSpPr>
            <a:spLocks noGrp="1"/>
          </p:cNvSpPr>
          <p:nvPr>
            <p:ph sz="quarter" idx="27"/>
          </p:nvPr>
        </p:nvSpPr>
        <p:spPr>
          <a:xfrm>
            <a:off x="3835400" y="2185127"/>
            <a:ext cx="3770069" cy="3254056"/>
          </a:xfrm>
        </p:spPr>
        <p:txBody>
          <a:bodyPr vert="horz" lIns="0" tIns="0" rIns="0" bIns="0" rtlCol="0" anchor="t">
            <a:noAutofit/>
          </a:bodyPr>
          <a:lstStyle/>
          <a:p>
            <a:pPr marL="0" indent="0">
              <a:buNone/>
            </a:pPr>
            <a:r>
              <a:rPr lang="en-US" sz="2400" dirty="0">
                <a:latin typeface="Aptos"/>
                <a:cs typeface="Arial"/>
              </a:rPr>
              <a:t>Psychomotor checklist allows the teacher to observe students throughout the lesson and grade them based on observed results</a:t>
            </a:r>
            <a:r>
              <a:rPr lang="en-US" sz="1200" dirty="0">
                <a:latin typeface="Aptos"/>
                <a:cs typeface="Arial"/>
              </a:rPr>
              <a:t>.</a:t>
            </a:r>
            <a:endParaRPr lang="en-US"/>
          </a:p>
        </p:txBody>
      </p:sp>
      <p:pic>
        <p:nvPicPr>
          <p:cNvPr id="5" name="Content Placeholder 4" descr="A chart of cartoon characters&#10;&#10;AI-generated content may be incorrect.">
            <a:extLst>
              <a:ext uri="{FF2B5EF4-FFF2-40B4-BE49-F238E27FC236}">
                <a16:creationId xmlns:a16="http://schemas.microsoft.com/office/drawing/2014/main" id="{6BB81CF5-EEEC-0F85-B0F0-F44663D0227A}"/>
              </a:ext>
            </a:extLst>
          </p:cNvPr>
          <p:cNvPicPr>
            <a:picLocks noGrp="1" noChangeAspect="1"/>
          </p:cNvPicPr>
          <p:nvPr>
            <p:ph sz="quarter" idx="28"/>
          </p:nvPr>
        </p:nvPicPr>
        <p:blipFill>
          <a:blip r:embed="rId2"/>
          <a:stretch>
            <a:fillRect/>
          </a:stretch>
        </p:blipFill>
        <p:spPr>
          <a:xfrm>
            <a:off x="7801946" y="603383"/>
            <a:ext cx="4145312" cy="5271037"/>
          </a:xfrm>
        </p:spPr>
      </p:pic>
    </p:spTree>
    <p:extLst>
      <p:ext uri="{BB962C8B-B14F-4D97-AF65-F5344CB8AC3E}">
        <p14:creationId xmlns:p14="http://schemas.microsoft.com/office/powerpoint/2010/main" val="144991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27CCE-32ED-E35C-DC3D-A90D4FBCA7AB}"/>
              </a:ext>
            </a:extLst>
          </p:cNvPr>
          <p:cNvSpPr>
            <a:spLocks noGrp="1"/>
          </p:cNvSpPr>
          <p:nvPr>
            <p:ph type="title"/>
          </p:nvPr>
        </p:nvSpPr>
        <p:spPr>
          <a:xfrm>
            <a:off x="813816" y="605155"/>
            <a:ext cx="10571734" cy="1160145"/>
          </a:xfrm>
        </p:spPr>
        <p:txBody>
          <a:bodyPr anchor="t">
            <a:normAutofit/>
          </a:bodyPr>
          <a:lstStyle/>
          <a:p>
            <a:r>
              <a:rPr lang="en-US" dirty="0"/>
              <a:t>ASSESSMENT HUNT: PSYCHOMOTOR</a:t>
            </a:r>
          </a:p>
        </p:txBody>
      </p:sp>
      <p:sp>
        <p:nvSpPr>
          <p:cNvPr id="10" name="Content Placeholder 2">
            <a:extLst>
              <a:ext uri="{FF2B5EF4-FFF2-40B4-BE49-F238E27FC236}">
                <a16:creationId xmlns:a16="http://schemas.microsoft.com/office/drawing/2014/main" id="{04B35B0D-A2DD-8F2C-D9D9-DF8887550092}"/>
              </a:ext>
            </a:extLst>
          </p:cNvPr>
          <p:cNvSpPr>
            <a:spLocks noGrp="1"/>
          </p:cNvSpPr>
          <p:nvPr>
            <p:ph sz="quarter" idx="27"/>
          </p:nvPr>
        </p:nvSpPr>
        <p:spPr>
          <a:xfrm>
            <a:off x="3835400" y="2185127"/>
            <a:ext cx="3395526" cy="3951480"/>
          </a:xfrm>
        </p:spPr>
        <p:txBody>
          <a:bodyPr vert="horz" lIns="0" tIns="0" rIns="0" bIns="0" rtlCol="0" anchor="t">
            <a:noAutofit/>
          </a:bodyPr>
          <a:lstStyle/>
          <a:p>
            <a:pPr marL="0" indent="0">
              <a:buNone/>
            </a:pPr>
            <a:r>
              <a:rPr lang="en-US" sz="2400" dirty="0">
                <a:ea typeface="+mn-lt"/>
                <a:cs typeface="+mn-lt"/>
              </a:rPr>
              <a:t>Psychomotor Rubric gives students a baseline of expectations for what they need to be able to do throughout the class and what score they would receive accordingly.</a:t>
            </a:r>
            <a:endParaRPr lang="en-US" sz="2400" dirty="0"/>
          </a:p>
        </p:txBody>
      </p:sp>
      <p:pic>
        <p:nvPicPr>
          <p:cNvPr id="5" name="Content Placeholder 4" descr="A poster with text on it&#10;&#10;AI-generated content may be incorrect.">
            <a:extLst>
              <a:ext uri="{FF2B5EF4-FFF2-40B4-BE49-F238E27FC236}">
                <a16:creationId xmlns:a16="http://schemas.microsoft.com/office/drawing/2014/main" id="{EE98C163-65AD-A74B-AD5D-AE1B1B24D605}"/>
              </a:ext>
            </a:extLst>
          </p:cNvPr>
          <p:cNvPicPr>
            <a:picLocks noGrp="1" noChangeAspect="1"/>
          </p:cNvPicPr>
          <p:nvPr>
            <p:ph sz="quarter" idx="28"/>
          </p:nvPr>
        </p:nvPicPr>
        <p:blipFill>
          <a:blip r:embed="rId2"/>
          <a:stretch>
            <a:fillRect/>
          </a:stretch>
        </p:blipFill>
        <p:spPr>
          <a:xfrm>
            <a:off x="7792539" y="776638"/>
            <a:ext cx="3983311" cy="5299069"/>
          </a:xfrm>
          <a:noFill/>
        </p:spPr>
      </p:pic>
    </p:spTree>
    <p:extLst>
      <p:ext uri="{BB962C8B-B14F-4D97-AF65-F5344CB8AC3E}">
        <p14:creationId xmlns:p14="http://schemas.microsoft.com/office/powerpoint/2010/main" val="118591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258B-C96E-2B19-BA4F-AAA8B14AFBA3}"/>
              </a:ext>
            </a:extLst>
          </p:cNvPr>
          <p:cNvSpPr>
            <a:spLocks noGrp="1"/>
          </p:cNvSpPr>
          <p:nvPr>
            <p:ph type="title"/>
          </p:nvPr>
        </p:nvSpPr>
        <p:spPr/>
        <p:txBody>
          <a:bodyPr/>
          <a:lstStyle/>
          <a:p>
            <a:r>
              <a:rPr lang="en-US" dirty="0"/>
              <a:t>ASSESSMENT HUNT: COGNITIVE</a:t>
            </a:r>
          </a:p>
        </p:txBody>
      </p:sp>
      <p:sp>
        <p:nvSpPr>
          <p:cNvPr id="3" name="Content Placeholder 2">
            <a:extLst>
              <a:ext uri="{FF2B5EF4-FFF2-40B4-BE49-F238E27FC236}">
                <a16:creationId xmlns:a16="http://schemas.microsoft.com/office/drawing/2014/main" id="{C585F5A9-DBEF-B42D-4E26-D6CD32D0546A}"/>
              </a:ext>
            </a:extLst>
          </p:cNvPr>
          <p:cNvSpPr>
            <a:spLocks noGrp="1"/>
          </p:cNvSpPr>
          <p:nvPr>
            <p:ph sz="quarter" idx="27"/>
          </p:nvPr>
        </p:nvSpPr>
        <p:spPr>
          <a:xfrm>
            <a:off x="3835400" y="2185127"/>
            <a:ext cx="3744238" cy="4067717"/>
          </a:xfrm>
        </p:spPr>
        <p:txBody>
          <a:bodyPr vert="horz" lIns="0" tIns="0" rIns="0" bIns="0" rtlCol="0" anchor="t">
            <a:noAutofit/>
          </a:bodyPr>
          <a:lstStyle/>
          <a:p>
            <a:pPr marL="0" indent="0">
              <a:buNone/>
            </a:pPr>
            <a:r>
              <a:rPr lang="en-US" sz="2400" dirty="0">
                <a:ea typeface="+mn-lt"/>
                <a:cs typeface="+mn-lt"/>
              </a:rPr>
              <a:t>Cognitive Exit slip allows written proof of student learning at the conclusion of each lesson, teacher can grade them and bring them back for the next lesson.</a:t>
            </a:r>
            <a:endParaRPr lang="en-US"/>
          </a:p>
        </p:txBody>
      </p:sp>
      <p:pic>
        <p:nvPicPr>
          <p:cNvPr id="5" name="Content Placeholder 4" descr="A close-up of a paper&#10;&#10;AI-generated content may be incorrect.">
            <a:extLst>
              <a:ext uri="{FF2B5EF4-FFF2-40B4-BE49-F238E27FC236}">
                <a16:creationId xmlns:a16="http://schemas.microsoft.com/office/drawing/2014/main" id="{23EA7591-4C0D-C778-CBCE-C32099938DDB}"/>
              </a:ext>
            </a:extLst>
          </p:cNvPr>
          <p:cNvPicPr>
            <a:picLocks noGrp="1" noChangeAspect="1"/>
          </p:cNvPicPr>
          <p:nvPr>
            <p:ph sz="quarter" idx="28"/>
          </p:nvPr>
        </p:nvPicPr>
        <p:blipFill>
          <a:blip r:embed="rId2"/>
          <a:stretch>
            <a:fillRect/>
          </a:stretch>
        </p:blipFill>
        <p:spPr>
          <a:xfrm>
            <a:off x="8013998" y="1378298"/>
            <a:ext cx="3359580" cy="4496122"/>
          </a:xfrm>
        </p:spPr>
      </p:pic>
    </p:spTree>
    <p:extLst>
      <p:ext uri="{BB962C8B-B14F-4D97-AF65-F5344CB8AC3E}">
        <p14:creationId xmlns:p14="http://schemas.microsoft.com/office/powerpoint/2010/main" val="324437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9701-A456-DE82-689E-92EEABF747F6}"/>
              </a:ext>
            </a:extLst>
          </p:cNvPr>
          <p:cNvSpPr>
            <a:spLocks noGrp="1"/>
          </p:cNvSpPr>
          <p:nvPr>
            <p:ph type="title"/>
          </p:nvPr>
        </p:nvSpPr>
        <p:spPr/>
        <p:txBody>
          <a:bodyPr/>
          <a:lstStyle/>
          <a:p>
            <a:r>
              <a:rPr lang="en-US" dirty="0"/>
              <a:t>ASSESSMENT HUNT: COGNITIVE</a:t>
            </a:r>
          </a:p>
        </p:txBody>
      </p:sp>
      <p:sp>
        <p:nvSpPr>
          <p:cNvPr id="3" name="Content Placeholder 2">
            <a:extLst>
              <a:ext uri="{FF2B5EF4-FFF2-40B4-BE49-F238E27FC236}">
                <a16:creationId xmlns:a16="http://schemas.microsoft.com/office/drawing/2014/main" id="{DB5B030A-7510-6778-4901-5AAF1D461CEB}"/>
              </a:ext>
            </a:extLst>
          </p:cNvPr>
          <p:cNvSpPr>
            <a:spLocks noGrp="1"/>
          </p:cNvSpPr>
          <p:nvPr>
            <p:ph sz="quarter" idx="27"/>
          </p:nvPr>
        </p:nvSpPr>
        <p:spPr>
          <a:xfrm>
            <a:off x="3047569" y="2210957"/>
            <a:ext cx="3718408" cy="3460701"/>
          </a:xfrm>
        </p:spPr>
        <p:txBody>
          <a:bodyPr vert="horz" lIns="0" tIns="0" rIns="0" bIns="0" rtlCol="0" anchor="t">
            <a:noAutofit/>
          </a:bodyPr>
          <a:lstStyle/>
          <a:p>
            <a:pPr marL="0" indent="0">
              <a:buNone/>
            </a:pPr>
            <a:r>
              <a:rPr lang="en-US" sz="2800" dirty="0">
                <a:ea typeface="+mn-lt"/>
                <a:cs typeface="+mn-lt"/>
              </a:rPr>
              <a:t>Cognitive Quiz checks for understanding that students are grasping the content as intended.</a:t>
            </a:r>
            <a:endParaRPr lang="en-US" sz="2800" dirty="0"/>
          </a:p>
        </p:txBody>
      </p:sp>
      <p:pic>
        <p:nvPicPr>
          <p:cNvPr id="5" name="Content Placeholder 4" descr="A collage of hands making a heart shape&#10;&#10;AI-generated content may be incorrect.">
            <a:extLst>
              <a:ext uri="{FF2B5EF4-FFF2-40B4-BE49-F238E27FC236}">
                <a16:creationId xmlns:a16="http://schemas.microsoft.com/office/drawing/2014/main" id="{4FC28D1D-318A-AFCA-138D-7FB611528DF3}"/>
              </a:ext>
            </a:extLst>
          </p:cNvPr>
          <p:cNvPicPr>
            <a:picLocks noGrp="1" noChangeAspect="1"/>
          </p:cNvPicPr>
          <p:nvPr>
            <p:ph sz="quarter" idx="28"/>
          </p:nvPr>
        </p:nvPicPr>
        <p:blipFill>
          <a:blip r:embed="rId2"/>
          <a:stretch>
            <a:fillRect/>
          </a:stretch>
        </p:blipFill>
        <p:spPr>
          <a:xfrm>
            <a:off x="6808276" y="1607576"/>
            <a:ext cx="5293161" cy="4063394"/>
          </a:xfrm>
        </p:spPr>
      </p:pic>
    </p:spTree>
    <p:extLst>
      <p:ext uri="{BB962C8B-B14F-4D97-AF65-F5344CB8AC3E}">
        <p14:creationId xmlns:p14="http://schemas.microsoft.com/office/powerpoint/2010/main" val="61995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DA70-71E7-EF6F-1228-1D2DF1223CA6}"/>
              </a:ext>
            </a:extLst>
          </p:cNvPr>
          <p:cNvSpPr>
            <a:spLocks noGrp="1"/>
          </p:cNvSpPr>
          <p:nvPr>
            <p:ph type="title"/>
          </p:nvPr>
        </p:nvSpPr>
        <p:spPr/>
        <p:txBody>
          <a:bodyPr/>
          <a:lstStyle/>
          <a:p>
            <a:r>
              <a:rPr lang="en-US" dirty="0"/>
              <a:t>ASSESSMENT HUNT: COGNITIVE</a:t>
            </a:r>
          </a:p>
        </p:txBody>
      </p:sp>
      <p:sp>
        <p:nvSpPr>
          <p:cNvPr id="3" name="Content Placeholder 2">
            <a:extLst>
              <a:ext uri="{FF2B5EF4-FFF2-40B4-BE49-F238E27FC236}">
                <a16:creationId xmlns:a16="http://schemas.microsoft.com/office/drawing/2014/main" id="{C9F1ABDF-61FD-5E48-0DA2-EDA32FC93A94}"/>
              </a:ext>
            </a:extLst>
          </p:cNvPr>
          <p:cNvSpPr>
            <a:spLocks noGrp="1"/>
          </p:cNvSpPr>
          <p:nvPr>
            <p:ph sz="quarter" idx="27"/>
          </p:nvPr>
        </p:nvSpPr>
        <p:spPr>
          <a:xfrm>
            <a:off x="3835400" y="2185127"/>
            <a:ext cx="3046815" cy="3977311"/>
          </a:xfrm>
        </p:spPr>
        <p:txBody>
          <a:bodyPr vert="horz" lIns="0" tIns="0" rIns="0" bIns="0" rtlCol="0" anchor="t">
            <a:noAutofit/>
          </a:bodyPr>
          <a:lstStyle/>
          <a:p>
            <a:pPr marL="0" indent="0">
              <a:buNone/>
            </a:pPr>
            <a:r>
              <a:rPr lang="en-US" sz="2400" dirty="0">
                <a:ea typeface="+mn-lt"/>
                <a:cs typeface="+mn-lt"/>
              </a:rPr>
              <a:t>Cue Checklist is a cognitive check for understanding that the students know what steps they must take to find success in performing the skill.</a:t>
            </a:r>
            <a:endParaRPr lang="en-US" sz="2400" dirty="0"/>
          </a:p>
        </p:txBody>
      </p:sp>
      <p:pic>
        <p:nvPicPr>
          <p:cNvPr id="5" name="Content Placeholder 4" descr="A checklist with colorful squares&#10;&#10;AI-generated content may be incorrect.">
            <a:extLst>
              <a:ext uri="{FF2B5EF4-FFF2-40B4-BE49-F238E27FC236}">
                <a16:creationId xmlns:a16="http://schemas.microsoft.com/office/drawing/2014/main" id="{C9333DCD-DD10-EF98-D89B-101656E60388}"/>
              </a:ext>
            </a:extLst>
          </p:cNvPr>
          <p:cNvPicPr>
            <a:picLocks noGrp="1" noChangeAspect="1"/>
          </p:cNvPicPr>
          <p:nvPr>
            <p:ph sz="quarter" idx="28"/>
          </p:nvPr>
        </p:nvPicPr>
        <p:blipFill>
          <a:blip r:embed="rId2"/>
          <a:stretch>
            <a:fillRect/>
          </a:stretch>
        </p:blipFill>
        <p:spPr>
          <a:xfrm>
            <a:off x="7920653" y="1538762"/>
            <a:ext cx="3470227" cy="4493809"/>
          </a:xfrm>
        </p:spPr>
      </p:pic>
    </p:spTree>
    <p:extLst>
      <p:ext uri="{BB962C8B-B14F-4D97-AF65-F5344CB8AC3E}">
        <p14:creationId xmlns:p14="http://schemas.microsoft.com/office/powerpoint/2010/main" val="147856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FB19-BF38-E2EF-CF18-493D99FB64CD}"/>
              </a:ext>
            </a:extLst>
          </p:cNvPr>
          <p:cNvSpPr>
            <a:spLocks noGrp="1"/>
          </p:cNvSpPr>
          <p:nvPr>
            <p:ph type="title"/>
          </p:nvPr>
        </p:nvSpPr>
        <p:spPr/>
        <p:txBody>
          <a:bodyPr/>
          <a:lstStyle/>
          <a:p>
            <a:r>
              <a:rPr lang="en-US" dirty="0"/>
              <a:t>ASSESSMENT HUNT: AFFECTIVE</a:t>
            </a:r>
          </a:p>
        </p:txBody>
      </p:sp>
      <p:sp>
        <p:nvSpPr>
          <p:cNvPr id="3" name="Content Placeholder 2">
            <a:extLst>
              <a:ext uri="{FF2B5EF4-FFF2-40B4-BE49-F238E27FC236}">
                <a16:creationId xmlns:a16="http://schemas.microsoft.com/office/drawing/2014/main" id="{08D59BD3-CC98-A8AE-F7BF-F0F83986C1FD}"/>
              </a:ext>
            </a:extLst>
          </p:cNvPr>
          <p:cNvSpPr>
            <a:spLocks noGrp="1"/>
          </p:cNvSpPr>
          <p:nvPr>
            <p:ph sz="quarter" idx="27"/>
          </p:nvPr>
        </p:nvSpPr>
        <p:spPr/>
        <p:txBody>
          <a:bodyPr vert="horz" lIns="0" tIns="0" rIns="0" bIns="0" rtlCol="0" anchor="t">
            <a:noAutofit/>
          </a:bodyPr>
          <a:lstStyle/>
          <a:p>
            <a:pPr marL="0" indent="0">
              <a:buNone/>
            </a:pPr>
            <a:r>
              <a:rPr lang="en-US" sz="2400" dirty="0">
                <a:ea typeface="+mn-lt"/>
                <a:cs typeface="+mn-lt"/>
              </a:rPr>
              <a:t>Behavioral Checklist assesses affective domain throughout the lesson and allows the teacher to give students what expectations are required to earn a happy face.</a:t>
            </a:r>
            <a:endParaRPr lang="en-US" sz="2400" dirty="0"/>
          </a:p>
        </p:txBody>
      </p:sp>
      <p:pic>
        <p:nvPicPr>
          <p:cNvPr id="5" name="Content Placeholder 4">
            <a:extLst>
              <a:ext uri="{FF2B5EF4-FFF2-40B4-BE49-F238E27FC236}">
                <a16:creationId xmlns:a16="http://schemas.microsoft.com/office/drawing/2014/main" id="{0CD150B6-3BFF-473C-C957-5CC9DC04ABBF}"/>
              </a:ext>
            </a:extLst>
          </p:cNvPr>
          <p:cNvPicPr>
            <a:picLocks noGrp="1" noChangeAspect="1"/>
          </p:cNvPicPr>
          <p:nvPr>
            <p:ph sz="quarter" idx="28"/>
          </p:nvPr>
        </p:nvPicPr>
        <p:blipFill>
          <a:blip r:embed="rId2"/>
          <a:stretch>
            <a:fillRect/>
          </a:stretch>
        </p:blipFill>
        <p:spPr>
          <a:xfrm>
            <a:off x="7725192" y="1357824"/>
            <a:ext cx="3795124" cy="4898696"/>
          </a:xfrm>
        </p:spPr>
      </p:pic>
    </p:spTree>
    <p:extLst>
      <p:ext uri="{BB962C8B-B14F-4D97-AF65-F5344CB8AC3E}">
        <p14:creationId xmlns:p14="http://schemas.microsoft.com/office/powerpoint/2010/main" val="404446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BC06-8A80-5318-1687-FBA525F15196}"/>
              </a:ext>
            </a:extLst>
          </p:cNvPr>
          <p:cNvSpPr>
            <a:spLocks noGrp="1"/>
          </p:cNvSpPr>
          <p:nvPr>
            <p:ph type="title"/>
          </p:nvPr>
        </p:nvSpPr>
        <p:spPr/>
        <p:txBody>
          <a:bodyPr/>
          <a:lstStyle/>
          <a:p>
            <a:r>
              <a:rPr lang="en-US" dirty="0"/>
              <a:t>ASSESSMENTS CHOSEN</a:t>
            </a:r>
          </a:p>
        </p:txBody>
      </p:sp>
      <p:pic>
        <p:nvPicPr>
          <p:cNvPr id="7" name="Content Placeholder 6" descr="A close-up of a paper&#10;&#10;AI-generated content may be incorrect.">
            <a:extLst>
              <a:ext uri="{FF2B5EF4-FFF2-40B4-BE49-F238E27FC236}">
                <a16:creationId xmlns:a16="http://schemas.microsoft.com/office/drawing/2014/main" id="{D4A41048-86BF-2427-10A2-174AB47984C2}"/>
              </a:ext>
            </a:extLst>
          </p:cNvPr>
          <p:cNvPicPr>
            <a:picLocks noGrp="1" noChangeAspect="1"/>
          </p:cNvPicPr>
          <p:nvPr>
            <p:ph sz="quarter" idx="27"/>
          </p:nvPr>
        </p:nvPicPr>
        <p:blipFill>
          <a:blip r:embed="rId2"/>
          <a:stretch>
            <a:fillRect/>
          </a:stretch>
        </p:blipFill>
        <p:spPr>
          <a:xfrm>
            <a:off x="6786841" y="1123634"/>
            <a:ext cx="2571750" cy="3333750"/>
          </a:xfrm>
        </p:spPr>
      </p:pic>
      <p:pic>
        <p:nvPicPr>
          <p:cNvPr id="8" name="Content Placeholder 7" descr="A collage of hands making a heart shape&#10;&#10;AI-generated content may be incorrect.">
            <a:extLst>
              <a:ext uri="{FF2B5EF4-FFF2-40B4-BE49-F238E27FC236}">
                <a16:creationId xmlns:a16="http://schemas.microsoft.com/office/drawing/2014/main" id="{1A320D3E-551F-42FB-52AE-0B01A027BABF}"/>
              </a:ext>
            </a:extLst>
          </p:cNvPr>
          <p:cNvPicPr>
            <a:picLocks noGrp="1" noChangeAspect="1"/>
          </p:cNvPicPr>
          <p:nvPr>
            <p:ph sz="quarter" idx="28"/>
          </p:nvPr>
        </p:nvPicPr>
        <p:blipFill>
          <a:blip r:embed="rId3"/>
          <a:srcRect l="-4594" t="498" r="4593" b="-52"/>
          <a:stretch/>
        </p:blipFill>
        <p:spPr>
          <a:xfrm>
            <a:off x="2548922" y="1264956"/>
            <a:ext cx="4156623" cy="3196658"/>
          </a:xfrm>
        </p:spPr>
      </p:pic>
      <p:pic>
        <p:nvPicPr>
          <p:cNvPr id="6" name="Content Placeholder 4" descr="A chart of cartoon characters&#10;&#10;AI-generated content may be incorrect.">
            <a:extLst>
              <a:ext uri="{FF2B5EF4-FFF2-40B4-BE49-F238E27FC236}">
                <a16:creationId xmlns:a16="http://schemas.microsoft.com/office/drawing/2014/main" id="{839875C6-F815-8563-2042-BDF0AB81E4E4}"/>
              </a:ext>
            </a:extLst>
          </p:cNvPr>
          <p:cNvPicPr>
            <a:picLocks noChangeAspect="1"/>
          </p:cNvPicPr>
          <p:nvPr/>
        </p:nvPicPr>
        <p:blipFill>
          <a:blip r:embed="rId4"/>
          <a:stretch>
            <a:fillRect/>
          </a:stretch>
        </p:blipFill>
        <p:spPr>
          <a:xfrm>
            <a:off x="9439259" y="1119507"/>
            <a:ext cx="2578180" cy="3344471"/>
          </a:xfrm>
          <a:prstGeom prst="rect">
            <a:avLst/>
          </a:prstGeom>
        </p:spPr>
      </p:pic>
      <p:pic>
        <p:nvPicPr>
          <p:cNvPr id="9" name="Picture 8" descr="A checklist with colorful squares&#10;&#10;AI-generated content may be incorrect.">
            <a:extLst>
              <a:ext uri="{FF2B5EF4-FFF2-40B4-BE49-F238E27FC236}">
                <a16:creationId xmlns:a16="http://schemas.microsoft.com/office/drawing/2014/main" id="{DB9FC8C5-93F1-439C-A23A-1E46706B2CF5}"/>
              </a:ext>
            </a:extLst>
          </p:cNvPr>
          <p:cNvPicPr>
            <a:picLocks noChangeAspect="1"/>
          </p:cNvPicPr>
          <p:nvPr/>
        </p:nvPicPr>
        <p:blipFill>
          <a:blip r:embed="rId5"/>
          <a:stretch>
            <a:fillRect/>
          </a:stretch>
        </p:blipFill>
        <p:spPr>
          <a:xfrm>
            <a:off x="108729" y="1201408"/>
            <a:ext cx="2571750" cy="3333750"/>
          </a:xfrm>
          <a:prstGeom prst="rect">
            <a:avLst/>
          </a:prstGeom>
        </p:spPr>
      </p:pic>
      <p:sp>
        <p:nvSpPr>
          <p:cNvPr id="10" name="TextBox 9">
            <a:extLst>
              <a:ext uri="{FF2B5EF4-FFF2-40B4-BE49-F238E27FC236}">
                <a16:creationId xmlns:a16="http://schemas.microsoft.com/office/drawing/2014/main" id="{26EFABB3-97BD-CFFF-A67D-BE7D142A03C4}"/>
              </a:ext>
            </a:extLst>
          </p:cNvPr>
          <p:cNvSpPr txBox="1"/>
          <p:nvPr/>
        </p:nvSpPr>
        <p:spPr>
          <a:xfrm>
            <a:off x="3329499" y="4537734"/>
            <a:ext cx="55458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cs typeface="Arial"/>
              </a:rPr>
              <a:t>This unit will be assessed in the psychomotor domain by using teacher checklists, and additionally in the cognitive domain using exit slips looking for cues and other questions relevant to the specific lesson and unit.</a:t>
            </a:r>
          </a:p>
        </p:txBody>
      </p:sp>
    </p:spTree>
    <p:extLst>
      <p:ext uri="{BB962C8B-B14F-4D97-AF65-F5344CB8AC3E}">
        <p14:creationId xmlns:p14="http://schemas.microsoft.com/office/powerpoint/2010/main" val="483207392"/>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58E52-C9AB-45CD-90E2-A592FBC3F2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A81F5C2-3514-4A07-8A5F-801AC1F704E0}">
  <ds:schemaRefs>
    <ds:schemaRef ds:uri="http://schemas.microsoft.com/sharepoint/v3/contenttype/forms"/>
  </ds:schemaRefs>
</ds:datastoreItem>
</file>

<file path=customXml/itemProps3.xml><?xml version="1.0" encoding="utf-8"?>
<ds:datastoreItem xmlns:ds="http://schemas.openxmlformats.org/officeDocument/2006/customXml" ds:itemID="{ECF14FD5-A096-4D90-927F-14121C040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418</Words>
  <Application>Microsoft Office PowerPoint</Application>
  <PresentationFormat>Widescreen</PresentationFormat>
  <Paragraphs>115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vt:lpstr>
      <vt:lpstr>ASSESSING STUDENT LEARNING By: Jason Baillargeon Norwich Free Academy </vt:lpstr>
      <vt:lpstr>ASSESSMENT HUNT: PSYCHOMOTOR</vt:lpstr>
      <vt:lpstr>ASSESSMENT HUNT: PSYCHOMOTOR</vt:lpstr>
      <vt:lpstr>ASSESSMENT HUNT: PSYCHOMOTOR</vt:lpstr>
      <vt:lpstr>ASSESSMENT HUNT: COGNITIVE</vt:lpstr>
      <vt:lpstr>ASSESSMENT HUNT: COGNITIVE</vt:lpstr>
      <vt:lpstr>ASSESSMENT HUNT: COGNITIVE</vt:lpstr>
      <vt:lpstr>ASSESSMENT HUNT: AFFECTIVE</vt:lpstr>
      <vt:lpstr>ASSESSMENTS CHOSEN</vt:lpstr>
      <vt:lpstr>IMPLEMENTATION OF ASSESSMENT</vt:lpstr>
      <vt:lpstr>IMPLEMENTATION OF ASSESSMENT</vt:lpstr>
      <vt:lpstr>ANALYSIS OF BEGINNING DATA</vt:lpstr>
      <vt:lpstr>ANALYSIS OF BEGINNING DATA</vt:lpstr>
      <vt:lpstr>ANALYSIS OF BEGINNING DATA</vt:lpstr>
      <vt:lpstr>ANALYSIS OF BEGINNING DATA</vt:lpstr>
      <vt:lpstr>ANALYSIS OF FINAL DATA</vt:lpstr>
      <vt:lpstr>ANALYSIS OF FINAL DATA</vt:lpstr>
      <vt:lpstr>ANALYSIS OF FINAL DATA</vt:lpstr>
      <vt:lpstr>CONCERNS OF VALIDITY</vt:lpstr>
      <vt:lpstr>REFLECTION FOR FUTURE ASSESSMENTS</vt:lpstr>
      <vt:lpstr>ASSESSMENT COMMENTARY</vt:lpstr>
      <vt:lpstr>ASSESSMENT 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634</cp:revision>
  <dcterms:created xsi:type="dcterms:W3CDTF">2025-03-27T04:07:02Z</dcterms:created>
  <dcterms:modified xsi:type="dcterms:W3CDTF">2025-05-15T16:27:50Z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