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14" r:id="rId5"/>
    <p:sldId id="322" r:id="rId6"/>
    <p:sldId id="323" r:id="rId7"/>
    <p:sldId id="324" r:id="rId8"/>
    <p:sldId id="326" r:id="rId9"/>
    <p:sldId id="328" r:id="rId10"/>
    <p:sldId id="330" r:id="rId11"/>
    <p:sldId id="332" r:id="rId12"/>
    <p:sldId id="33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F1245-11D9-21BD-E658-8C5119648A44}" v="839" dt="2025-05-15T16:19:35.074"/>
    <p1510:client id="{9AE78EC2-B1A7-B9F2-8A9E-098EA4C8CDE0}" v="9" dt="2025-05-15T16:21:37.144"/>
    <p1510:client id="{F494C95F-5E66-CD6C-6B15-FB30539F7C66}" v="4" dt="2025-05-15T16:23:10.399"/>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5" autoAdjust="0"/>
    <p:restoredTop sz="95394" autoAdjust="0"/>
  </p:normalViewPr>
  <p:slideViewPr>
    <p:cSldViewPr snapToGrid="0">
      <p:cViewPr>
        <p:scale>
          <a:sx n="100" d="100"/>
          <a:sy n="100" d="100"/>
        </p:scale>
        <p:origin x="216" y="-542"/>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5/15/2025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5/15/2025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811185" y="629469"/>
            <a:ext cx="8961120" cy="5599062"/>
          </a:xfrm>
        </p:spPr>
        <p:txBody>
          <a:bodyPr/>
          <a:lstStyle/>
          <a:p>
            <a:r>
              <a:rPr lang="en-US" dirty="0"/>
              <a:t>ASSESSING STUDENT LEARNING</a:t>
            </a:r>
            <a:br>
              <a:rPr lang="en-US" dirty="0"/>
            </a:br>
            <a:r>
              <a:rPr lang="en-US" sz="1800" dirty="0"/>
              <a:t>By: Jason Baillargeon</a:t>
            </a:r>
            <a:br>
              <a:rPr lang="en-US" sz="1800" dirty="0"/>
            </a:br>
            <a:r>
              <a:rPr lang="en-US" sz="2400" dirty="0"/>
              <a:t>Norwich Free Academy</a:t>
            </a:r>
            <a:br>
              <a:rPr lang="en-US" dirty="0"/>
            </a:br>
            <a:endParaRPr lang="en-US" dirty="0"/>
          </a:p>
        </p:txBody>
      </p:sp>
    </p:spTree>
    <p:extLst>
      <p:ext uri="{BB962C8B-B14F-4D97-AF65-F5344CB8AC3E}">
        <p14:creationId xmlns:p14="http://schemas.microsoft.com/office/powerpoint/2010/main" val="342140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BC06-8A80-5318-1687-FBA525F15196}"/>
              </a:ext>
            </a:extLst>
          </p:cNvPr>
          <p:cNvSpPr>
            <a:spLocks noGrp="1"/>
          </p:cNvSpPr>
          <p:nvPr>
            <p:ph type="title"/>
          </p:nvPr>
        </p:nvSpPr>
        <p:spPr/>
        <p:txBody>
          <a:bodyPr/>
          <a:lstStyle/>
          <a:p>
            <a:r>
              <a:rPr lang="en-US" dirty="0"/>
              <a:t>ASSESSMENTS CHOSEN</a:t>
            </a:r>
          </a:p>
        </p:txBody>
      </p:sp>
      <p:pic>
        <p:nvPicPr>
          <p:cNvPr id="7" name="Content Placeholder 6" descr="A close-up of a paper&#10;&#10;AI-generated content may be incorrect.">
            <a:extLst>
              <a:ext uri="{FF2B5EF4-FFF2-40B4-BE49-F238E27FC236}">
                <a16:creationId xmlns:a16="http://schemas.microsoft.com/office/drawing/2014/main" id="{D4A41048-86BF-2427-10A2-174AB47984C2}"/>
              </a:ext>
            </a:extLst>
          </p:cNvPr>
          <p:cNvPicPr>
            <a:picLocks noGrp="1" noChangeAspect="1"/>
          </p:cNvPicPr>
          <p:nvPr>
            <p:ph sz="quarter" idx="27"/>
          </p:nvPr>
        </p:nvPicPr>
        <p:blipFill>
          <a:blip r:embed="rId2"/>
          <a:stretch>
            <a:fillRect/>
          </a:stretch>
        </p:blipFill>
        <p:spPr>
          <a:xfrm>
            <a:off x="6786841" y="1123634"/>
            <a:ext cx="2571750" cy="3333750"/>
          </a:xfrm>
        </p:spPr>
      </p:pic>
      <p:pic>
        <p:nvPicPr>
          <p:cNvPr id="8" name="Content Placeholder 7" descr="A collage of hands making a heart shape&#10;&#10;AI-generated content may be incorrect.">
            <a:extLst>
              <a:ext uri="{FF2B5EF4-FFF2-40B4-BE49-F238E27FC236}">
                <a16:creationId xmlns:a16="http://schemas.microsoft.com/office/drawing/2014/main" id="{1A320D3E-551F-42FB-52AE-0B01A027BABF}"/>
              </a:ext>
            </a:extLst>
          </p:cNvPr>
          <p:cNvPicPr>
            <a:picLocks noGrp="1" noChangeAspect="1"/>
          </p:cNvPicPr>
          <p:nvPr>
            <p:ph sz="quarter" idx="28"/>
          </p:nvPr>
        </p:nvPicPr>
        <p:blipFill>
          <a:blip r:embed="rId3"/>
          <a:srcRect l="-4594" t="498" r="4593" b="-52"/>
          <a:stretch/>
        </p:blipFill>
        <p:spPr>
          <a:xfrm>
            <a:off x="2548922" y="1264956"/>
            <a:ext cx="4156623" cy="3196658"/>
          </a:xfrm>
        </p:spPr>
      </p:pic>
      <p:pic>
        <p:nvPicPr>
          <p:cNvPr id="6" name="Content Placeholder 4" descr="A chart of cartoon characters&#10;&#10;AI-generated content may be incorrect.">
            <a:extLst>
              <a:ext uri="{FF2B5EF4-FFF2-40B4-BE49-F238E27FC236}">
                <a16:creationId xmlns:a16="http://schemas.microsoft.com/office/drawing/2014/main" id="{839875C6-F815-8563-2042-BDF0AB81E4E4}"/>
              </a:ext>
            </a:extLst>
          </p:cNvPr>
          <p:cNvPicPr>
            <a:picLocks noChangeAspect="1"/>
          </p:cNvPicPr>
          <p:nvPr/>
        </p:nvPicPr>
        <p:blipFill>
          <a:blip r:embed="rId4"/>
          <a:stretch>
            <a:fillRect/>
          </a:stretch>
        </p:blipFill>
        <p:spPr>
          <a:xfrm>
            <a:off x="9439259" y="1119507"/>
            <a:ext cx="2578180" cy="3344471"/>
          </a:xfrm>
          <a:prstGeom prst="rect">
            <a:avLst/>
          </a:prstGeom>
        </p:spPr>
      </p:pic>
      <p:pic>
        <p:nvPicPr>
          <p:cNvPr id="9" name="Picture 8" descr="A checklist with colorful squares&#10;&#10;AI-generated content may be incorrect.">
            <a:extLst>
              <a:ext uri="{FF2B5EF4-FFF2-40B4-BE49-F238E27FC236}">
                <a16:creationId xmlns:a16="http://schemas.microsoft.com/office/drawing/2014/main" id="{DB9FC8C5-93F1-439C-A23A-1E46706B2CF5}"/>
              </a:ext>
            </a:extLst>
          </p:cNvPr>
          <p:cNvPicPr>
            <a:picLocks noChangeAspect="1"/>
          </p:cNvPicPr>
          <p:nvPr/>
        </p:nvPicPr>
        <p:blipFill>
          <a:blip r:embed="rId5"/>
          <a:stretch>
            <a:fillRect/>
          </a:stretch>
        </p:blipFill>
        <p:spPr>
          <a:xfrm>
            <a:off x="108729" y="1201408"/>
            <a:ext cx="2571750" cy="3333750"/>
          </a:xfrm>
          <a:prstGeom prst="rect">
            <a:avLst/>
          </a:prstGeom>
        </p:spPr>
      </p:pic>
      <p:sp>
        <p:nvSpPr>
          <p:cNvPr id="10" name="TextBox 9">
            <a:extLst>
              <a:ext uri="{FF2B5EF4-FFF2-40B4-BE49-F238E27FC236}">
                <a16:creationId xmlns:a16="http://schemas.microsoft.com/office/drawing/2014/main" id="{26EFABB3-97BD-CFFF-A67D-BE7D142A03C4}"/>
              </a:ext>
            </a:extLst>
          </p:cNvPr>
          <p:cNvSpPr txBox="1"/>
          <p:nvPr/>
        </p:nvSpPr>
        <p:spPr>
          <a:xfrm>
            <a:off x="3329499" y="4537734"/>
            <a:ext cx="55458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a:rPr>
              <a:t>This unit will be assessed in the psychomotor domain by using teacher checklists, and additionally in the cognitive domain using exit slips looking for cues and other questions relevant to the specific lesson and unit.</a:t>
            </a:r>
          </a:p>
        </p:txBody>
      </p:sp>
    </p:spTree>
    <p:extLst>
      <p:ext uri="{BB962C8B-B14F-4D97-AF65-F5344CB8AC3E}">
        <p14:creationId xmlns:p14="http://schemas.microsoft.com/office/powerpoint/2010/main" val="48320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B95E-9E2C-833B-8908-F8E265E4416F}"/>
              </a:ext>
            </a:extLst>
          </p:cNvPr>
          <p:cNvSpPr>
            <a:spLocks noGrp="1"/>
          </p:cNvSpPr>
          <p:nvPr>
            <p:ph type="title"/>
          </p:nvPr>
        </p:nvSpPr>
        <p:spPr/>
        <p:txBody>
          <a:bodyPr/>
          <a:lstStyle/>
          <a:p>
            <a:r>
              <a:rPr lang="en-US" dirty="0"/>
              <a:t>IMPLEMENTATION OF ASSESSMENT</a:t>
            </a:r>
          </a:p>
        </p:txBody>
      </p:sp>
      <p:sp>
        <p:nvSpPr>
          <p:cNvPr id="3" name="Content Placeholder 2">
            <a:extLst>
              <a:ext uri="{FF2B5EF4-FFF2-40B4-BE49-F238E27FC236}">
                <a16:creationId xmlns:a16="http://schemas.microsoft.com/office/drawing/2014/main" id="{9CCE784B-6238-C5DC-5E04-E281AEB07DC4}"/>
              </a:ext>
            </a:extLst>
          </p:cNvPr>
          <p:cNvSpPr>
            <a:spLocks noGrp="1"/>
          </p:cNvSpPr>
          <p:nvPr>
            <p:ph sz="quarter" idx="27"/>
          </p:nvPr>
        </p:nvSpPr>
        <p:spPr>
          <a:xfrm>
            <a:off x="3389702" y="1696298"/>
            <a:ext cx="3685754" cy="3751414"/>
          </a:xfrm>
        </p:spPr>
        <p:txBody>
          <a:bodyPr vert="horz" lIns="0" tIns="0" rIns="0" bIns="0" rtlCol="0" anchor="t">
            <a:noAutofit/>
          </a:bodyPr>
          <a:lstStyle/>
          <a:p>
            <a:pPr marL="0" indent="0">
              <a:buNone/>
            </a:pPr>
            <a:r>
              <a:rPr lang="en-US" sz="2400" dirty="0">
                <a:cs typeface="Arial"/>
              </a:rPr>
              <a:t>Students will be assessed in the psychomotor domain by the teacher moving around station to station or observing a whole class activity watching for specific skills or objectives dependent on the objective. This example is data taken from the Pre-Assessment of Backhand Grip. </a:t>
            </a:r>
            <a:endParaRPr lang="en-US" sz="2400" dirty="0"/>
          </a:p>
        </p:txBody>
      </p:sp>
      <p:graphicFrame>
        <p:nvGraphicFramePr>
          <p:cNvPr id="7" name="Content Placeholder 6">
            <a:extLst>
              <a:ext uri="{FF2B5EF4-FFF2-40B4-BE49-F238E27FC236}">
                <a16:creationId xmlns:a16="http://schemas.microsoft.com/office/drawing/2014/main" id="{1B9A1F36-AE65-6993-7156-8D497A328313}"/>
              </a:ext>
            </a:extLst>
          </p:cNvPr>
          <p:cNvGraphicFramePr>
            <a:graphicFrameLocks noGrp="1"/>
          </p:cNvGraphicFramePr>
          <p:nvPr>
            <p:ph sz="quarter" idx="28"/>
            <p:extLst>
              <p:ext uri="{D42A27DB-BD31-4B8C-83A1-F6EECF244321}">
                <p14:modId xmlns:p14="http://schemas.microsoft.com/office/powerpoint/2010/main" val="1226993340"/>
              </p:ext>
            </p:extLst>
          </p:nvPr>
        </p:nvGraphicFramePr>
        <p:xfrm>
          <a:off x="8006686" y="318447"/>
          <a:ext cx="3743774" cy="7086600"/>
        </p:xfrm>
        <a:graphic>
          <a:graphicData uri="http://schemas.openxmlformats.org/drawingml/2006/table">
            <a:tbl>
              <a:tblPr bandRow="1">
                <a:tableStyleId>{8A107856-5554-42FB-B03E-39F5DBC370BA}</a:tableStyleId>
              </a:tblPr>
              <a:tblGrid>
                <a:gridCol w="1004480">
                  <a:extLst>
                    <a:ext uri="{9D8B030D-6E8A-4147-A177-3AD203B41FA5}">
                      <a16:colId xmlns:a16="http://schemas.microsoft.com/office/drawing/2014/main" val="1341389479"/>
                    </a:ext>
                  </a:extLst>
                </a:gridCol>
                <a:gridCol w="913098">
                  <a:extLst>
                    <a:ext uri="{9D8B030D-6E8A-4147-A177-3AD203B41FA5}">
                      <a16:colId xmlns:a16="http://schemas.microsoft.com/office/drawing/2014/main" val="4063785474"/>
                    </a:ext>
                  </a:extLst>
                </a:gridCol>
                <a:gridCol w="913098">
                  <a:extLst>
                    <a:ext uri="{9D8B030D-6E8A-4147-A177-3AD203B41FA5}">
                      <a16:colId xmlns:a16="http://schemas.microsoft.com/office/drawing/2014/main" val="1433889186"/>
                    </a:ext>
                  </a:extLst>
                </a:gridCol>
                <a:gridCol w="913098">
                  <a:extLst>
                    <a:ext uri="{9D8B030D-6E8A-4147-A177-3AD203B41FA5}">
                      <a16:colId xmlns:a16="http://schemas.microsoft.com/office/drawing/2014/main" val="1318945787"/>
                    </a:ext>
                  </a:extLst>
                </a:gridCol>
              </a:tblGrid>
              <a:tr h="560484">
                <a:tc>
                  <a:txBody>
                    <a:bodyPr/>
                    <a:lstStyle/>
                    <a:p>
                      <a:pPr algn="l" rtl="0" fontAlgn="base">
                        <a:lnSpc>
                          <a:spcPts val="1350"/>
                        </a:lnSpc>
                        <a:buNone/>
                      </a:pPr>
                      <a:r>
                        <a:rPr lang="en-US" sz="1200" b="1" i="0" dirty="0">
                          <a:effectLst/>
                          <a:latin typeface="Times New Roman"/>
                        </a:rPr>
                        <a:t>NAME</a:t>
                      </a:r>
                      <a:r>
                        <a:rPr lang="en-US" sz="1200" b="0" i="0" dirty="0">
                          <a:effectLst/>
                          <a:latin typeface="Times New Roman"/>
                        </a:rPr>
                        <a:t> </a:t>
                      </a:r>
                      <a:endParaRPr lang="en-US" b="0" i="0" dirty="0">
                        <a:effectLst/>
                        <a:latin typeface="Times New Roman"/>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SHOULDER TOWARD TARGET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RIP CHEST TO CHEST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RELEASE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33127732"/>
                  </a:ext>
                </a:extLst>
              </a:tr>
              <a:tr h="240206">
                <a:tc>
                  <a:txBody>
                    <a:bodyPr/>
                    <a:lstStyle/>
                    <a:p>
                      <a:pPr algn="l" rtl="0" fontAlgn="base">
                        <a:lnSpc>
                          <a:spcPts val="1350"/>
                        </a:lnSpc>
                        <a:buNone/>
                      </a:pPr>
                      <a:r>
                        <a:rPr lang="en-US" sz="1200" b="0" i="0" dirty="0">
                          <a:effectLst/>
                          <a:latin typeface="Aptos"/>
                        </a:rPr>
                        <a:t>STUDENT 1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4823009"/>
                  </a:ext>
                </a:extLst>
              </a:tr>
              <a:tr h="240206">
                <a:tc>
                  <a:txBody>
                    <a:bodyPr/>
                    <a:lstStyle/>
                    <a:p>
                      <a:pPr algn="l" rtl="0" fontAlgn="base">
                        <a:lnSpc>
                          <a:spcPts val="1350"/>
                        </a:lnSpc>
                        <a:buNone/>
                      </a:pPr>
                      <a:r>
                        <a:rPr lang="en-US" sz="1200" b="0" i="0" dirty="0">
                          <a:effectLst/>
                          <a:latin typeface="Aptos"/>
                        </a:rPr>
                        <a:t>STUDENT 2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48071325"/>
                  </a:ext>
                </a:extLst>
              </a:tr>
              <a:tr h="240206">
                <a:tc>
                  <a:txBody>
                    <a:bodyPr/>
                    <a:lstStyle/>
                    <a:p>
                      <a:pPr algn="l" rtl="0" fontAlgn="base">
                        <a:lnSpc>
                          <a:spcPts val="1350"/>
                        </a:lnSpc>
                        <a:buNone/>
                      </a:pPr>
                      <a:r>
                        <a:rPr lang="en-US" sz="1200" b="0" i="0" dirty="0">
                          <a:effectLst/>
                          <a:latin typeface="Aptos"/>
                        </a:rPr>
                        <a:t>STUDENT 3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31468244"/>
                  </a:ext>
                </a:extLst>
              </a:tr>
              <a:tr h="240206">
                <a:tc>
                  <a:txBody>
                    <a:bodyPr/>
                    <a:lstStyle/>
                    <a:p>
                      <a:pPr algn="l" rtl="0" fontAlgn="base">
                        <a:lnSpc>
                          <a:spcPts val="1350"/>
                        </a:lnSpc>
                        <a:buNone/>
                      </a:pPr>
                      <a:r>
                        <a:rPr lang="en-US" sz="1200" b="0" i="0" dirty="0">
                          <a:effectLst/>
                          <a:latin typeface="Aptos"/>
                        </a:rPr>
                        <a:t>STUDENT 4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19763843"/>
                  </a:ext>
                </a:extLst>
              </a:tr>
              <a:tr h="240206">
                <a:tc>
                  <a:txBody>
                    <a:bodyPr/>
                    <a:lstStyle/>
                    <a:p>
                      <a:pPr algn="l" rtl="0" fontAlgn="base">
                        <a:lnSpc>
                          <a:spcPts val="1350"/>
                        </a:lnSpc>
                        <a:buNone/>
                      </a:pPr>
                      <a:r>
                        <a:rPr lang="en-US" sz="1200" b="0" i="0" dirty="0">
                          <a:effectLst/>
                          <a:latin typeface="Aptos"/>
                        </a:rPr>
                        <a:t>STUDENT 5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7002330"/>
                  </a:ext>
                </a:extLst>
              </a:tr>
              <a:tr h="240206">
                <a:tc>
                  <a:txBody>
                    <a:bodyPr/>
                    <a:lstStyle/>
                    <a:p>
                      <a:pPr algn="l" rtl="0" fontAlgn="base">
                        <a:lnSpc>
                          <a:spcPts val="1350"/>
                        </a:lnSpc>
                        <a:buNone/>
                      </a:pPr>
                      <a:r>
                        <a:rPr lang="en-US" sz="1200" b="0" i="0" dirty="0">
                          <a:effectLst/>
                          <a:latin typeface="Aptos"/>
                        </a:rPr>
                        <a:t>STUDENT 6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37128041"/>
                  </a:ext>
                </a:extLst>
              </a:tr>
              <a:tr h="240206">
                <a:tc>
                  <a:txBody>
                    <a:bodyPr/>
                    <a:lstStyle/>
                    <a:p>
                      <a:pPr algn="l" rtl="0" fontAlgn="base">
                        <a:lnSpc>
                          <a:spcPts val="1350"/>
                        </a:lnSpc>
                        <a:buNone/>
                      </a:pPr>
                      <a:r>
                        <a:rPr lang="en-US" sz="1200" b="0" i="0" dirty="0">
                          <a:effectLst/>
                          <a:latin typeface="Aptos"/>
                        </a:rPr>
                        <a:t>STUDENT 7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54190015"/>
                  </a:ext>
                </a:extLst>
              </a:tr>
              <a:tr h="240206">
                <a:tc>
                  <a:txBody>
                    <a:bodyPr/>
                    <a:lstStyle/>
                    <a:p>
                      <a:pPr algn="l" rtl="0" fontAlgn="base">
                        <a:lnSpc>
                          <a:spcPts val="1350"/>
                        </a:lnSpc>
                        <a:buNone/>
                      </a:pPr>
                      <a:r>
                        <a:rPr lang="en-US" sz="1200" b="0" i="0" dirty="0">
                          <a:effectLst/>
                          <a:latin typeface="Aptos"/>
                        </a:rPr>
                        <a:t>STUDENT 8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55040377"/>
                  </a:ext>
                </a:extLst>
              </a:tr>
              <a:tr h="240206">
                <a:tc>
                  <a:txBody>
                    <a:bodyPr/>
                    <a:lstStyle/>
                    <a:p>
                      <a:pPr algn="l" rtl="0" fontAlgn="base">
                        <a:lnSpc>
                          <a:spcPts val="1350"/>
                        </a:lnSpc>
                        <a:buNone/>
                      </a:pPr>
                      <a:r>
                        <a:rPr lang="en-US" sz="1200" b="0" i="0" dirty="0">
                          <a:effectLst/>
                          <a:latin typeface="Aptos"/>
                        </a:rPr>
                        <a:t>STUDENT 9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95046986"/>
                  </a:ext>
                </a:extLst>
              </a:tr>
              <a:tr h="240206">
                <a:tc>
                  <a:txBody>
                    <a:bodyPr/>
                    <a:lstStyle/>
                    <a:p>
                      <a:pPr algn="l" rtl="0" fontAlgn="base">
                        <a:lnSpc>
                          <a:spcPts val="1350"/>
                        </a:lnSpc>
                        <a:buNone/>
                      </a:pPr>
                      <a:r>
                        <a:rPr lang="en-US" sz="1200" b="0" i="0" dirty="0">
                          <a:effectLst/>
                          <a:latin typeface="Aptos"/>
                        </a:rPr>
                        <a:t>STUDENT 10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41479"/>
                  </a:ext>
                </a:extLst>
              </a:tr>
              <a:tr h="240206">
                <a:tc>
                  <a:txBody>
                    <a:bodyPr/>
                    <a:lstStyle/>
                    <a:p>
                      <a:pPr algn="l" rtl="0" fontAlgn="base">
                        <a:lnSpc>
                          <a:spcPts val="1350"/>
                        </a:lnSpc>
                        <a:buNone/>
                      </a:pPr>
                      <a:r>
                        <a:rPr lang="en-US" sz="1200" b="0" i="0" dirty="0">
                          <a:effectLst/>
                          <a:latin typeface="Aptos"/>
                        </a:rPr>
                        <a:t>STUDENT 11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3655303"/>
                  </a:ext>
                </a:extLst>
              </a:tr>
              <a:tr h="240206">
                <a:tc>
                  <a:txBody>
                    <a:bodyPr/>
                    <a:lstStyle/>
                    <a:p>
                      <a:pPr algn="l" rtl="0" fontAlgn="base">
                        <a:lnSpc>
                          <a:spcPts val="1350"/>
                        </a:lnSpc>
                        <a:buNone/>
                      </a:pPr>
                      <a:r>
                        <a:rPr lang="en-US" sz="1200" b="0" i="0" dirty="0">
                          <a:effectLst/>
                          <a:latin typeface="Aptos"/>
                        </a:rPr>
                        <a:t>STUDENT 12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974033"/>
                  </a:ext>
                </a:extLst>
              </a:tr>
              <a:tr h="240206">
                <a:tc>
                  <a:txBody>
                    <a:bodyPr/>
                    <a:lstStyle/>
                    <a:p>
                      <a:pPr algn="l" rtl="0" fontAlgn="base">
                        <a:lnSpc>
                          <a:spcPts val="1350"/>
                        </a:lnSpc>
                        <a:buNone/>
                      </a:pPr>
                      <a:r>
                        <a:rPr lang="en-US" sz="1200" b="0" i="0" dirty="0">
                          <a:effectLst/>
                          <a:latin typeface="Aptos"/>
                        </a:rPr>
                        <a:t>STUDENT 13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7157288"/>
                  </a:ext>
                </a:extLst>
              </a:tr>
              <a:tr h="240206">
                <a:tc>
                  <a:txBody>
                    <a:bodyPr/>
                    <a:lstStyle/>
                    <a:p>
                      <a:pPr algn="l" rtl="0" fontAlgn="base">
                        <a:lnSpc>
                          <a:spcPts val="1350"/>
                        </a:lnSpc>
                        <a:buNone/>
                      </a:pPr>
                      <a:r>
                        <a:rPr lang="en-US" sz="1200" b="0" i="0" dirty="0">
                          <a:effectLst/>
                          <a:latin typeface="Aptos"/>
                        </a:rPr>
                        <a:t>STUDENT 14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57388775"/>
                  </a:ext>
                </a:extLst>
              </a:tr>
              <a:tr h="240206">
                <a:tc>
                  <a:txBody>
                    <a:bodyPr/>
                    <a:lstStyle/>
                    <a:p>
                      <a:pPr algn="l" rtl="0" fontAlgn="base">
                        <a:lnSpc>
                          <a:spcPts val="1350"/>
                        </a:lnSpc>
                        <a:buNone/>
                      </a:pPr>
                      <a:r>
                        <a:rPr lang="en-US" sz="1200" b="0" i="0" dirty="0">
                          <a:effectLst/>
                          <a:latin typeface="Aptos"/>
                        </a:rPr>
                        <a:t>STUDENT 15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75411016"/>
                  </a:ext>
                </a:extLst>
              </a:tr>
              <a:tr h="240206">
                <a:tc>
                  <a:txBody>
                    <a:bodyPr/>
                    <a:lstStyle/>
                    <a:p>
                      <a:pPr algn="l" rtl="0" fontAlgn="base">
                        <a:lnSpc>
                          <a:spcPts val="1350"/>
                        </a:lnSpc>
                        <a:buNone/>
                      </a:pPr>
                      <a:r>
                        <a:rPr lang="en-US" sz="1200" b="0" i="0" dirty="0">
                          <a:effectLst/>
                          <a:latin typeface="Aptos"/>
                        </a:rPr>
                        <a:t>STUDENT 16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5659291"/>
                  </a:ext>
                </a:extLst>
              </a:tr>
              <a:tr h="240206">
                <a:tc>
                  <a:txBody>
                    <a:bodyPr/>
                    <a:lstStyle/>
                    <a:p>
                      <a:pPr algn="l" rtl="0" fontAlgn="base">
                        <a:lnSpc>
                          <a:spcPts val="1350"/>
                        </a:lnSpc>
                        <a:buNone/>
                      </a:pPr>
                      <a:r>
                        <a:rPr lang="en-US" sz="1200" b="0" i="0" dirty="0">
                          <a:effectLst/>
                          <a:latin typeface="Aptos"/>
                        </a:rPr>
                        <a:t>STUDENT 17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86344099"/>
                  </a:ext>
                </a:extLst>
              </a:tr>
              <a:tr h="240206">
                <a:tc>
                  <a:txBody>
                    <a:bodyPr/>
                    <a:lstStyle/>
                    <a:p>
                      <a:pPr algn="l" rtl="0" fontAlgn="base">
                        <a:lnSpc>
                          <a:spcPts val="1350"/>
                        </a:lnSpc>
                        <a:buNone/>
                      </a:pPr>
                      <a:r>
                        <a:rPr lang="en-US" sz="1200" b="0" i="0" dirty="0">
                          <a:effectLst/>
                          <a:latin typeface="Aptos"/>
                        </a:rPr>
                        <a:t>STUDENT 18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47054722"/>
                  </a:ext>
                </a:extLst>
              </a:tr>
              <a:tr h="240206">
                <a:tc>
                  <a:txBody>
                    <a:bodyPr/>
                    <a:lstStyle/>
                    <a:p>
                      <a:pPr algn="l" rtl="0" fontAlgn="base">
                        <a:lnSpc>
                          <a:spcPts val="1350"/>
                        </a:lnSpc>
                        <a:buNone/>
                      </a:pPr>
                      <a:r>
                        <a:rPr lang="en-US" sz="1200" b="0" i="0" dirty="0">
                          <a:effectLst/>
                          <a:latin typeface="Aptos"/>
                        </a:rPr>
                        <a:t>STUDENT 19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60729214"/>
                  </a:ext>
                </a:extLst>
              </a:tr>
              <a:tr h="240206">
                <a:tc>
                  <a:txBody>
                    <a:bodyPr/>
                    <a:lstStyle/>
                    <a:p>
                      <a:pPr algn="l" rtl="0" fontAlgn="base">
                        <a:lnSpc>
                          <a:spcPts val="1350"/>
                        </a:lnSpc>
                        <a:buNone/>
                      </a:pPr>
                      <a:r>
                        <a:rPr lang="en-US" sz="1200" b="0" i="0" dirty="0">
                          <a:effectLst/>
                          <a:latin typeface="Aptos"/>
                        </a:rPr>
                        <a:t>STUDENT 20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59503303"/>
                  </a:ext>
                </a:extLst>
              </a:tr>
              <a:tr h="240206">
                <a:tc>
                  <a:txBody>
                    <a:bodyPr/>
                    <a:lstStyle/>
                    <a:p>
                      <a:pPr algn="l" rtl="0" fontAlgn="base">
                        <a:lnSpc>
                          <a:spcPts val="1350"/>
                        </a:lnSpc>
                        <a:buNone/>
                      </a:pPr>
                      <a:r>
                        <a:rPr lang="en-US" sz="1200" b="0" i="0" dirty="0">
                          <a:effectLst/>
                          <a:latin typeface="Aptos"/>
                        </a:rPr>
                        <a:t>STUDENT 21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139317"/>
                  </a:ext>
                </a:extLst>
              </a:tr>
              <a:tr h="240206">
                <a:tc>
                  <a:txBody>
                    <a:bodyPr/>
                    <a:lstStyle/>
                    <a:p>
                      <a:pPr algn="l" rtl="0" fontAlgn="base">
                        <a:lnSpc>
                          <a:spcPts val="1350"/>
                        </a:lnSpc>
                        <a:buNone/>
                      </a:pPr>
                      <a:r>
                        <a:rPr lang="en-US" sz="1200" b="0" i="0" dirty="0">
                          <a:effectLst/>
                          <a:latin typeface="Aptos"/>
                        </a:rPr>
                        <a:t>STUDENT 22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14198"/>
                  </a:ext>
                </a:extLst>
              </a:tr>
              <a:tr h="240206">
                <a:tc>
                  <a:txBody>
                    <a:bodyPr/>
                    <a:lstStyle/>
                    <a:p>
                      <a:pPr algn="l" rtl="0" fontAlgn="base">
                        <a:lnSpc>
                          <a:spcPts val="1350"/>
                        </a:lnSpc>
                        <a:buNone/>
                      </a:pPr>
                      <a:r>
                        <a:rPr lang="en-US" sz="1200" b="0" i="0" dirty="0">
                          <a:effectLst/>
                          <a:latin typeface="Aptos"/>
                        </a:rPr>
                        <a:t>STUDENT 23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32266307"/>
                  </a:ext>
                </a:extLst>
              </a:tr>
              <a:tr h="240206">
                <a:tc>
                  <a:txBody>
                    <a:bodyPr/>
                    <a:lstStyle/>
                    <a:p>
                      <a:pPr algn="l" rtl="0" fontAlgn="base">
                        <a:lnSpc>
                          <a:spcPts val="1350"/>
                        </a:lnSpc>
                        <a:buNone/>
                      </a:pPr>
                      <a:r>
                        <a:rPr lang="en-US" sz="1200" b="0" i="0" dirty="0">
                          <a:effectLst/>
                          <a:latin typeface="Aptos"/>
                        </a:rPr>
                        <a:t>STUDENT 24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4428000"/>
                  </a:ext>
                </a:extLst>
              </a:tr>
            </a:tbl>
          </a:graphicData>
        </a:graphic>
      </p:graphicFrame>
      <p:sp>
        <p:nvSpPr>
          <p:cNvPr id="8" name="TextBox 7">
            <a:extLst>
              <a:ext uri="{FF2B5EF4-FFF2-40B4-BE49-F238E27FC236}">
                <a16:creationId xmlns:a16="http://schemas.microsoft.com/office/drawing/2014/main" id="{45F6A001-5EC7-3B66-6FF3-198DCB26D5C9}"/>
              </a:ext>
            </a:extLst>
          </p:cNvPr>
          <p:cNvSpPr txBox="1"/>
          <p:nvPr/>
        </p:nvSpPr>
        <p:spPr>
          <a:xfrm>
            <a:off x="5236191" y="1187355"/>
            <a:ext cx="2743200" cy="11900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441"/>
              </a:lnSpc>
            </a:pPr>
            <a:r>
              <a:rPr lang="en-US" b="1">
                <a:latin typeface="Aptos"/>
                <a:cs typeface="Segoe UI"/>
              </a:rPr>
              <a:t>Backhand Grip Post-Assessment</a:t>
            </a:r>
            <a:r>
              <a:rPr lang="en-US">
                <a:latin typeface="Aptos"/>
                <a:cs typeface="Segoe UI"/>
              </a:rPr>
              <a:t> </a:t>
            </a:r>
          </a:p>
          <a:p>
            <a:pPr>
              <a:lnSpc>
                <a:spcPts val="1569"/>
              </a:lnSpc>
            </a:pPr>
            <a:endParaRPr lang="en-US" sz="1200">
              <a:latin typeface="Aptos"/>
              <a:cs typeface="Segoe UI"/>
            </a:endParaRPr>
          </a:p>
          <a:p>
            <a:endParaRPr lang="en-US">
              <a:latin typeface="Segoe UI"/>
              <a:cs typeface="Segoe UI"/>
            </a:endParaRPr>
          </a:p>
        </p:txBody>
      </p:sp>
    </p:spTree>
    <p:extLst>
      <p:ext uri="{BB962C8B-B14F-4D97-AF65-F5344CB8AC3E}">
        <p14:creationId xmlns:p14="http://schemas.microsoft.com/office/powerpoint/2010/main" val="292758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6373-8D13-ACCE-9E3F-3A32F03CE4C6}"/>
              </a:ext>
            </a:extLst>
          </p:cNvPr>
          <p:cNvSpPr>
            <a:spLocks noGrp="1"/>
          </p:cNvSpPr>
          <p:nvPr>
            <p:ph type="title"/>
          </p:nvPr>
        </p:nvSpPr>
        <p:spPr/>
        <p:txBody>
          <a:bodyPr/>
          <a:lstStyle/>
          <a:p>
            <a:r>
              <a:rPr lang="en-US" dirty="0"/>
              <a:t>IMPLEMENTATION OF ASSESSMENT</a:t>
            </a:r>
          </a:p>
        </p:txBody>
      </p:sp>
      <p:sp>
        <p:nvSpPr>
          <p:cNvPr id="3" name="Content Placeholder 2">
            <a:extLst>
              <a:ext uri="{FF2B5EF4-FFF2-40B4-BE49-F238E27FC236}">
                <a16:creationId xmlns:a16="http://schemas.microsoft.com/office/drawing/2014/main" id="{BD899252-0C68-B70D-96FF-283E11FAB2BA}"/>
              </a:ext>
            </a:extLst>
          </p:cNvPr>
          <p:cNvSpPr>
            <a:spLocks noGrp="1"/>
          </p:cNvSpPr>
          <p:nvPr>
            <p:ph sz="quarter" idx="27"/>
          </p:nvPr>
        </p:nvSpPr>
        <p:spPr>
          <a:xfrm>
            <a:off x="3677249" y="1768184"/>
            <a:ext cx="3081905" cy="3507001"/>
          </a:xfrm>
        </p:spPr>
        <p:txBody>
          <a:bodyPr vert="horz" lIns="0" tIns="0" rIns="0" bIns="0" rtlCol="0" anchor="t">
            <a:noAutofit/>
          </a:bodyPr>
          <a:lstStyle/>
          <a:p>
            <a:pPr marL="0" indent="0">
              <a:buNone/>
            </a:pPr>
            <a:r>
              <a:rPr lang="en-US" sz="2400" dirty="0">
                <a:cs typeface="Arial"/>
              </a:rPr>
              <a:t>The cognitive domain will also be assessed using exit slips and pre and post assessments of the knowledge of rules and regulations of Ultimate Frisbee</a:t>
            </a:r>
            <a:endParaRPr lang="en-US" sz="2400" dirty="0"/>
          </a:p>
        </p:txBody>
      </p:sp>
      <p:sp>
        <p:nvSpPr>
          <p:cNvPr id="4" name="Content Placeholder 3">
            <a:extLst>
              <a:ext uri="{FF2B5EF4-FFF2-40B4-BE49-F238E27FC236}">
                <a16:creationId xmlns:a16="http://schemas.microsoft.com/office/drawing/2014/main" id="{CD8D06FE-6711-260B-8FA4-AEF52264601F}"/>
              </a:ext>
            </a:extLst>
          </p:cNvPr>
          <p:cNvSpPr>
            <a:spLocks noGrp="1"/>
          </p:cNvSpPr>
          <p:nvPr>
            <p:ph sz="quarter" idx="28"/>
          </p:nvPr>
        </p:nvSpPr>
        <p:spPr>
          <a:xfrm>
            <a:off x="7322206" y="1177984"/>
            <a:ext cx="4156619" cy="3974404"/>
          </a:xfrm>
        </p:spPr>
        <p:txBody>
          <a:bodyPr vert="horz" lIns="0" tIns="0" rIns="0" bIns="0" rtlCol="0" anchor="t">
            <a:noAutofit/>
          </a:bodyPr>
          <a:lstStyle/>
          <a:p>
            <a:pPr algn="ctr"/>
            <a:endParaRPr lang="en-US" sz="1200" dirty="0">
              <a:latin typeface="Aptos"/>
            </a:endParaRPr>
          </a:p>
          <a:p>
            <a:pPr marL="285750" indent="-285750">
              <a:buFont typeface="Arial"/>
              <a:buChar char="•"/>
            </a:pPr>
            <a:endParaRPr lang="en-US" sz="1200" dirty="0">
              <a:latin typeface="Aptos"/>
            </a:endParaRPr>
          </a:p>
          <a:p>
            <a:endParaRPr lang="en-US" sz="1200" dirty="0">
              <a:latin typeface="Aptos"/>
            </a:endParaRPr>
          </a:p>
          <a:p>
            <a:endParaRPr lang="en-US" dirty="0">
              <a:latin typeface="Arial"/>
            </a:endParaRPr>
          </a:p>
          <a:p>
            <a:endParaRPr lang="en-US" sz="1200" dirty="0">
              <a:latin typeface="Aptos"/>
            </a:endParaRPr>
          </a:p>
        </p:txBody>
      </p:sp>
      <p:pic>
        <p:nvPicPr>
          <p:cNvPr id="8" name="Picture 7" descr="A screenshot of a computer&#10;&#10;AI-generated content may be incorrect.">
            <a:extLst>
              <a:ext uri="{FF2B5EF4-FFF2-40B4-BE49-F238E27FC236}">
                <a16:creationId xmlns:a16="http://schemas.microsoft.com/office/drawing/2014/main" id="{DF7E2AF1-FC1D-6785-D6F8-7871A514CEA7}"/>
              </a:ext>
            </a:extLst>
          </p:cNvPr>
          <p:cNvPicPr>
            <a:picLocks noChangeAspect="1"/>
          </p:cNvPicPr>
          <p:nvPr/>
        </p:nvPicPr>
        <p:blipFill>
          <a:blip r:embed="rId2"/>
          <a:srcRect l="21313" t="10173" r="21841" b="7428"/>
          <a:stretch>
            <a:fillRect/>
          </a:stretch>
        </p:blipFill>
        <p:spPr>
          <a:xfrm>
            <a:off x="7668884" y="1193452"/>
            <a:ext cx="3524091" cy="5434513"/>
          </a:xfrm>
          <a:prstGeom prst="rect">
            <a:avLst/>
          </a:prstGeom>
        </p:spPr>
      </p:pic>
    </p:spTree>
    <p:extLst>
      <p:ext uri="{BB962C8B-B14F-4D97-AF65-F5344CB8AC3E}">
        <p14:creationId xmlns:p14="http://schemas.microsoft.com/office/powerpoint/2010/main" val="77578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94D0-F65E-2FD5-1010-0AC978F5DE3E}"/>
              </a:ext>
            </a:extLst>
          </p:cNvPr>
          <p:cNvSpPr>
            <a:spLocks noGrp="1"/>
          </p:cNvSpPr>
          <p:nvPr>
            <p:ph type="title"/>
          </p:nvPr>
        </p:nvSpPr>
        <p:spPr>
          <a:xfrm>
            <a:off x="4953000" y="621972"/>
            <a:ext cx="6400800" cy="1828800"/>
          </a:xfrm>
        </p:spPr>
        <p:txBody>
          <a:bodyPr anchor="t">
            <a:normAutofit/>
          </a:bodyPr>
          <a:lstStyle/>
          <a:p>
            <a:r>
              <a:rPr lang="en-US" dirty="0"/>
              <a:t>ANALYSIS OF BEGINNING DATA</a:t>
            </a:r>
          </a:p>
        </p:txBody>
      </p:sp>
      <p:pic>
        <p:nvPicPr>
          <p:cNvPr id="9" name="Content Placeholder 8" descr="A graph of a bar chart&#10;&#10;AI-generated content may be incorrect.">
            <a:extLst>
              <a:ext uri="{FF2B5EF4-FFF2-40B4-BE49-F238E27FC236}">
                <a16:creationId xmlns:a16="http://schemas.microsoft.com/office/drawing/2014/main" id="{D0DE35A3-F4CF-C35C-E0A7-320C9CBD8292}"/>
              </a:ext>
            </a:extLst>
          </p:cNvPr>
          <p:cNvPicPr>
            <a:picLocks noGrp="1" noChangeAspect="1"/>
          </p:cNvPicPr>
          <p:nvPr>
            <p:ph sz="quarter" idx="26"/>
          </p:nvPr>
        </p:nvPicPr>
        <p:blipFill>
          <a:blip r:embed="rId2"/>
          <a:srcRect t="32779" r="2" b="28225"/>
          <a:stretch>
            <a:fillRect/>
          </a:stretch>
        </p:blipFill>
        <p:spPr>
          <a:xfrm>
            <a:off x="3055189" y="2236081"/>
            <a:ext cx="6400799" cy="3691296"/>
          </a:xfrm>
          <a:noFill/>
        </p:spPr>
      </p:pic>
    </p:spTree>
    <p:extLst>
      <p:ext uri="{BB962C8B-B14F-4D97-AF65-F5344CB8AC3E}">
        <p14:creationId xmlns:p14="http://schemas.microsoft.com/office/powerpoint/2010/main" val="153212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AD46-4630-20C9-5483-23918D1E98EB}"/>
              </a:ext>
            </a:extLst>
          </p:cNvPr>
          <p:cNvSpPr>
            <a:spLocks noGrp="1"/>
          </p:cNvSpPr>
          <p:nvPr>
            <p:ph type="title"/>
          </p:nvPr>
        </p:nvSpPr>
        <p:spPr>
          <a:xfrm>
            <a:off x="811185" y="621973"/>
            <a:ext cx="6400800" cy="1828800"/>
          </a:xfrm>
        </p:spPr>
        <p:txBody>
          <a:bodyPr anchor="t">
            <a:normAutofit/>
          </a:bodyPr>
          <a:lstStyle/>
          <a:p>
            <a:r>
              <a:rPr lang="en-US" dirty="0"/>
              <a:t>ANALYSIS OF BEGINNING DATA</a:t>
            </a:r>
          </a:p>
        </p:txBody>
      </p:sp>
      <p:pic>
        <p:nvPicPr>
          <p:cNvPr id="4" name="Content Placeholder 3" descr="A graph of a number of students&#10;&#10;AI-generated content may be incorrect.">
            <a:extLst>
              <a:ext uri="{FF2B5EF4-FFF2-40B4-BE49-F238E27FC236}">
                <a16:creationId xmlns:a16="http://schemas.microsoft.com/office/drawing/2014/main" id="{52038A63-7E21-CD1C-C361-CCE5EB4B9241}"/>
              </a:ext>
            </a:extLst>
          </p:cNvPr>
          <p:cNvPicPr>
            <a:picLocks noGrp="1" noChangeAspect="1"/>
          </p:cNvPicPr>
          <p:nvPr>
            <p:ph sz="quarter" idx="14"/>
          </p:nvPr>
        </p:nvPicPr>
        <p:blipFill>
          <a:blip r:embed="rId2"/>
          <a:srcRect t="36758" r="2" b="23928"/>
          <a:stretch>
            <a:fillRect/>
          </a:stretch>
        </p:blipFill>
        <p:spPr>
          <a:xfrm>
            <a:off x="1113109" y="2156560"/>
            <a:ext cx="6400800" cy="3818266"/>
          </a:xfrm>
          <a:noFill/>
        </p:spPr>
      </p:pic>
    </p:spTree>
    <p:extLst>
      <p:ext uri="{BB962C8B-B14F-4D97-AF65-F5344CB8AC3E}">
        <p14:creationId xmlns:p14="http://schemas.microsoft.com/office/powerpoint/2010/main" val="355813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32EF-843E-D1BA-82F5-003E5A161310}"/>
              </a:ext>
            </a:extLst>
          </p:cNvPr>
          <p:cNvSpPr>
            <a:spLocks noGrp="1"/>
          </p:cNvSpPr>
          <p:nvPr>
            <p:ph type="title"/>
          </p:nvPr>
        </p:nvSpPr>
        <p:spPr/>
        <p:txBody>
          <a:bodyPr/>
          <a:lstStyle/>
          <a:p>
            <a:r>
              <a:rPr lang="en-US" dirty="0"/>
              <a:t>ANALYSIS OF FINAL DATA</a:t>
            </a:r>
          </a:p>
        </p:txBody>
      </p:sp>
      <p:pic>
        <p:nvPicPr>
          <p:cNvPr id="6" name="Content Placeholder 5">
            <a:extLst>
              <a:ext uri="{FF2B5EF4-FFF2-40B4-BE49-F238E27FC236}">
                <a16:creationId xmlns:a16="http://schemas.microsoft.com/office/drawing/2014/main" id="{B7AF30D9-8515-4BB8-059E-B0EA4AA21F55}"/>
              </a:ext>
            </a:extLst>
          </p:cNvPr>
          <p:cNvPicPr>
            <a:picLocks noGrp="1" noChangeAspect="1"/>
          </p:cNvPicPr>
          <p:nvPr>
            <p:ph sz="quarter" idx="26"/>
          </p:nvPr>
        </p:nvPicPr>
        <p:blipFill>
          <a:blip r:embed="rId2"/>
          <a:stretch>
            <a:fillRect/>
          </a:stretch>
        </p:blipFill>
        <p:spPr>
          <a:xfrm>
            <a:off x="3641313" y="1718496"/>
            <a:ext cx="6206210" cy="4654579"/>
          </a:xfrm>
        </p:spPr>
      </p:pic>
    </p:spTree>
    <p:extLst>
      <p:ext uri="{BB962C8B-B14F-4D97-AF65-F5344CB8AC3E}">
        <p14:creationId xmlns:p14="http://schemas.microsoft.com/office/powerpoint/2010/main" val="51778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8D38-1E23-231D-C7AA-3FA84A5B2B8B}"/>
              </a:ext>
            </a:extLst>
          </p:cNvPr>
          <p:cNvSpPr>
            <a:spLocks noGrp="1"/>
          </p:cNvSpPr>
          <p:nvPr>
            <p:ph type="title"/>
          </p:nvPr>
        </p:nvSpPr>
        <p:spPr>
          <a:xfrm>
            <a:off x="813816" y="605155"/>
            <a:ext cx="10571734" cy="1160145"/>
          </a:xfrm>
        </p:spPr>
        <p:txBody>
          <a:bodyPr vert="horz" lIns="0" tIns="0" rIns="0" bIns="0" rtlCol="0" anchor="t">
            <a:normAutofit/>
          </a:bodyPr>
          <a:lstStyle/>
          <a:p>
            <a:r>
              <a:rPr lang="en-US" b="1" i="0" kern="1200" spc="100" baseline="0">
                <a:latin typeface="+mj-lt"/>
                <a:ea typeface="+mj-ea"/>
                <a:cs typeface="Arial Black" panose="020B0604020202020204" pitchFamily="34" charset="0"/>
              </a:rPr>
              <a:t>ANALYSIS OF FINAL DATA</a:t>
            </a:r>
          </a:p>
        </p:txBody>
      </p:sp>
      <p:sp>
        <p:nvSpPr>
          <p:cNvPr id="5" name="TextBox 4">
            <a:extLst>
              <a:ext uri="{FF2B5EF4-FFF2-40B4-BE49-F238E27FC236}">
                <a16:creationId xmlns:a16="http://schemas.microsoft.com/office/drawing/2014/main" id="{64B611F3-24A6-6833-D873-B51B3FCE54D0}"/>
              </a:ext>
            </a:extLst>
          </p:cNvPr>
          <p:cNvSpPr txBox="1"/>
          <p:nvPr/>
        </p:nvSpPr>
        <p:spPr>
          <a:xfrm>
            <a:off x="3835400" y="2185127"/>
            <a:ext cx="2736849" cy="4067717"/>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342900" indent="-342900">
              <a:lnSpc>
                <a:spcPct val="90000"/>
              </a:lnSpc>
              <a:spcBef>
                <a:spcPts val="1000"/>
              </a:spcBef>
              <a:buFont typeface="+mj-lt"/>
              <a:buAutoNum type="arabicPeriod"/>
            </a:pPr>
            <a:r>
              <a:rPr lang="en-US" dirty="0">
                <a:solidFill>
                  <a:schemeClr val="bg1"/>
                </a:solidFill>
                <a:cs typeface="Arial"/>
              </a:rPr>
              <a:t>Cognitively, I was very happy to see the class improve from thirteen students scoring 70 or below on the Ultimate Frisbee Pre-Assessment to only five students fitting into this range on the post-assessment.</a:t>
            </a:r>
          </a:p>
        </p:txBody>
      </p:sp>
      <p:pic>
        <p:nvPicPr>
          <p:cNvPr id="7" name="Content Placeholder 6" descr="A graph of a number of students&#10;&#10;AI-generated content may be incorrect.">
            <a:extLst>
              <a:ext uri="{FF2B5EF4-FFF2-40B4-BE49-F238E27FC236}">
                <a16:creationId xmlns:a16="http://schemas.microsoft.com/office/drawing/2014/main" id="{232CE835-37D8-059D-A5D5-8E7158E555C1}"/>
              </a:ext>
            </a:extLst>
          </p:cNvPr>
          <p:cNvPicPr>
            <a:picLocks noGrp="1" noChangeAspect="1"/>
          </p:cNvPicPr>
          <p:nvPr>
            <p:ph sz="quarter" idx="28"/>
          </p:nvPr>
        </p:nvPicPr>
        <p:blipFill>
          <a:blip r:embed="rId2"/>
          <a:srcRect t="15863" r="1" b="8938"/>
          <a:stretch>
            <a:fillRect/>
          </a:stretch>
        </p:blipFill>
        <p:spPr>
          <a:xfrm>
            <a:off x="7221564" y="2184400"/>
            <a:ext cx="4156619" cy="4046290"/>
          </a:xfrm>
          <a:noFill/>
        </p:spPr>
      </p:pic>
    </p:spTree>
    <p:extLst>
      <p:ext uri="{BB962C8B-B14F-4D97-AF65-F5344CB8AC3E}">
        <p14:creationId xmlns:p14="http://schemas.microsoft.com/office/powerpoint/2010/main" val="423047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FABA-E8F0-8E39-D7C9-3CEED9697874}"/>
              </a:ext>
            </a:extLst>
          </p:cNvPr>
          <p:cNvSpPr>
            <a:spLocks noGrp="1"/>
          </p:cNvSpPr>
          <p:nvPr>
            <p:ph type="title"/>
          </p:nvPr>
        </p:nvSpPr>
        <p:spPr/>
        <p:txBody>
          <a:bodyPr/>
          <a:lstStyle/>
          <a:p>
            <a:r>
              <a:rPr lang="en-US" dirty="0"/>
              <a:t>REFLECTION FOR FUTURE ASSESSMENTS</a:t>
            </a:r>
          </a:p>
        </p:txBody>
      </p:sp>
      <p:sp>
        <p:nvSpPr>
          <p:cNvPr id="3" name="Content Placeholder 2">
            <a:extLst>
              <a:ext uri="{FF2B5EF4-FFF2-40B4-BE49-F238E27FC236}">
                <a16:creationId xmlns:a16="http://schemas.microsoft.com/office/drawing/2014/main" id="{46CFA04D-CCF9-7C7F-B8FF-A32DA90FEC9A}"/>
              </a:ext>
            </a:extLst>
          </p:cNvPr>
          <p:cNvSpPr>
            <a:spLocks noGrp="1"/>
          </p:cNvSpPr>
          <p:nvPr>
            <p:ph sz="quarter" idx="26"/>
          </p:nvPr>
        </p:nvSpPr>
        <p:spPr>
          <a:xfrm>
            <a:off x="3242094" y="2609892"/>
            <a:ext cx="7076534" cy="3216844"/>
          </a:xfrm>
        </p:spPr>
        <p:txBody>
          <a:bodyPr vert="horz" lIns="0" tIns="0" rIns="0" bIns="0" rtlCol="0" anchor="t">
            <a:noAutofit/>
          </a:bodyPr>
          <a:lstStyle/>
          <a:p>
            <a:r>
              <a:rPr lang="en-US" sz="2400" dirty="0">
                <a:cs typeface="Arial"/>
              </a:rPr>
              <a:t>This experience with assessment has been incredibly valuable for my growth as a teacher. In talking with my cooperating teacher, I have concluded that using Google Classroom for conducting assessments is the most effective way to go with this age group. This particular group of students would be very against any kind of pen and paper assessments.</a:t>
            </a:r>
            <a:endParaRPr lang="en-US" sz="2400" dirty="0"/>
          </a:p>
        </p:txBody>
      </p:sp>
    </p:spTree>
    <p:extLst>
      <p:ext uri="{BB962C8B-B14F-4D97-AF65-F5344CB8AC3E}">
        <p14:creationId xmlns:p14="http://schemas.microsoft.com/office/powerpoint/2010/main" val="1824532899"/>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CF14FD5-A096-4D90-927F-14121C040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81F5C2-3514-4A07-8A5F-801AC1F704E0}">
  <ds:schemaRefs>
    <ds:schemaRef ds:uri="http://schemas.microsoft.com/sharepoint/v3/contenttype/forms"/>
  </ds:schemaRefs>
</ds:datastoreItem>
</file>

<file path=customXml/itemProps3.xml><?xml version="1.0" encoding="utf-8"?>
<ds:datastoreItem xmlns:ds="http://schemas.openxmlformats.org/officeDocument/2006/customXml" ds:itemID="{A9458E52-C9AB-45CD-90E2-A592FBC3F2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418</Words>
  <Application>Microsoft Office PowerPoint</Application>
  <PresentationFormat>Widescreen</PresentationFormat>
  <Paragraphs>115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Custom</vt:lpstr>
      <vt:lpstr>ASSESSING STUDENT LEARNING By: Jason Baillargeon Norwich Free Academy </vt:lpstr>
      <vt:lpstr>ASSESSMENTS CHOSEN</vt:lpstr>
      <vt:lpstr>IMPLEMENTATION OF ASSESSMENT</vt:lpstr>
      <vt:lpstr>IMPLEMENTATION OF ASSESSMENT</vt:lpstr>
      <vt:lpstr>ANALYSIS OF BEGINNING DATA</vt:lpstr>
      <vt:lpstr>ANALYSIS OF BEGINNING DATA</vt:lpstr>
      <vt:lpstr>ANALYSIS OF FINAL DATA</vt:lpstr>
      <vt:lpstr>ANALYSIS OF FINAL DATA</vt:lpstr>
      <vt:lpstr>REFLECTION FOR FUTURE ASSESSMENTS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642</cp:revision>
  <dcterms:created xsi:type="dcterms:W3CDTF">2025-03-27T04:07:02Z</dcterms:created>
  <dcterms:modified xsi:type="dcterms:W3CDTF">2025-05-15T16:23:24Z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